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79" r:id="rId2"/>
    <p:sldId id="282" r:id="rId3"/>
    <p:sldId id="261" r:id="rId4"/>
    <p:sldId id="270" r:id="rId5"/>
    <p:sldId id="256" r:id="rId6"/>
    <p:sldId id="268" r:id="rId7"/>
    <p:sldId id="269" r:id="rId8"/>
    <p:sldId id="274" r:id="rId9"/>
    <p:sldId id="258" r:id="rId10"/>
    <p:sldId id="260" r:id="rId11"/>
    <p:sldId id="266" r:id="rId12"/>
    <p:sldId id="278" r:id="rId13"/>
    <p:sldId id="275" r:id="rId14"/>
    <p:sldId id="264" r:id="rId15"/>
    <p:sldId id="265" r:id="rId16"/>
    <p:sldId id="262" r:id="rId17"/>
    <p:sldId id="263" r:id="rId18"/>
    <p:sldId id="267" r:id="rId19"/>
    <p:sldId id="272" r:id="rId20"/>
    <p:sldId id="273" r:id="rId21"/>
    <p:sldId id="259" r:id="rId22"/>
    <p:sldId id="271" r:id="rId23"/>
  </p:sldIdLst>
  <p:sldSz cx="6858000" cy="9906000" type="A4"/>
  <p:notesSz cx="666273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8556" autoAdjust="0"/>
    <p:restoredTop sz="94658" autoAdjust="0"/>
  </p:normalViewPr>
  <p:slideViewPr>
    <p:cSldViewPr>
      <p:cViewPr>
        <p:scale>
          <a:sx n="90" d="100"/>
          <a:sy n="90" d="100"/>
        </p:scale>
        <p:origin x="-1152" y="2268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7186" cy="496332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4010" y="1"/>
            <a:ext cx="2887186" cy="496332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59EFCB69-1BB6-4540-8BD6-8EABF63610C5}" type="datetimeFigureOut">
              <a:rPr lang="fr-FR" smtClean="0"/>
              <a:pPr/>
              <a:t>19/09/2013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043113" y="744538"/>
            <a:ext cx="25765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274" y="4715154"/>
            <a:ext cx="5330190" cy="4466987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887186" cy="496332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4010" y="9428584"/>
            <a:ext cx="2887186" cy="496332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E56FDCE0-044C-4877-9145-59996B951F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43113" y="744538"/>
            <a:ext cx="25765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FDCE0-044C-4877-9145-59996B951FEC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00050" y="1981200"/>
            <a:ext cx="5888736" cy="264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00050" y="4663441"/>
            <a:ext cx="5891022" cy="2531533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29F1-96BC-4CFC-BA71-29E1B6D23130}" type="datetime1">
              <a:rPr lang="fr-FR" smtClean="0"/>
              <a:pPr/>
              <a:t>19/09/2013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Entreprise Adaptée APF d'Amiens  2, rue le Tintoret - BP 70026  80000 Amiens Cedex 2</a:t>
            </a: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7345-8509-48FA-8F90-A18595081DFB}" type="datetime1">
              <a:rPr lang="fr-FR" smtClean="0"/>
              <a:pPr/>
              <a:t>19/09/2013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Entreprise Adaptée APF d'Amiens  2, rue le Tintoret - BP 70026  80000 Amiens Cedex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972050" y="1320802"/>
            <a:ext cx="1543050" cy="7528102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42900" y="1320802"/>
            <a:ext cx="4514850" cy="7528102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557FC-11E6-4B5C-8D68-CC9C7BA436A8}" type="datetime1">
              <a:rPr lang="fr-FR" smtClean="0"/>
              <a:pPr/>
              <a:t>19/09/2013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Entreprise Adaptée APF d'Amiens  2, rue le Tintoret - BP 70026  80000 Amiens Cedex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F486-B0F9-49F7-85D2-57AB6A31C778}" type="datetime1">
              <a:rPr lang="fr-FR" smtClean="0"/>
              <a:pPr/>
              <a:t>19/09/2013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Entreprise Adaptée APF d'Amiens  2, rue le Tintoret - BP 70026  80000 Amiens Cedex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7764" y="1901952"/>
            <a:ext cx="5829300" cy="196799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7764" y="3906737"/>
            <a:ext cx="5829300" cy="2180695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0D10-8FBC-4BD2-BCDB-D076B5A80D84}" type="datetime1">
              <a:rPr lang="fr-FR" smtClean="0"/>
              <a:pPr/>
              <a:t>19/09/2013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Entreprise Adaptée APF d'Amiens  2, rue le Tintoret - BP 70026  80000 Amiens Cedex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1017016"/>
            <a:ext cx="6172200" cy="1651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42900" y="2773456"/>
            <a:ext cx="3028950" cy="640588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86150" y="2773456"/>
            <a:ext cx="3028950" cy="640588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2B4AB-D91A-4EB9-B2BD-EE53258F9649}" type="datetime1">
              <a:rPr lang="fr-FR" smtClean="0"/>
              <a:pPr/>
              <a:t>19/09/2013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Entreprise Adaptée APF d'Amiens  2, rue le Tintoret - BP 70026  80000 Amiens Cedex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1017016"/>
            <a:ext cx="6172200" cy="1651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679803"/>
            <a:ext cx="3030141" cy="952397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3483769" y="2686317"/>
            <a:ext cx="3031331" cy="94588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42900" y="3632200"/>
            <a:ext cx="3030141" cy="5554929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3632200"/>
            <a:ext cx="3031331" cy="5554929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6F27-7F20-4D7E-90F5-39D993918743}" type="datetime1">
              <a:rPr lang="fr-FR" smtClean="0"/>
              <a:pPr/>
              <a:t>19/09/2013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Entreprise Adaptée APF d'Amiens  2, rue le Tintoret - BP 70026  80000 Amiens Cedex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1017016"/>
            <a:ext cx="6229350" cy="1651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F7D5-C122-4FA4-9F7C-F9FD3EB10CAF}" type="datetime1">
              <a:rPr lang="fr-FR" smtClean="0"/>
              <a:pPr/>
              <a:t>19/09/2013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Entreprise Adaptée APF d'Amiens  2, rue le Tintoret - BP 70026  80000 Amiens Cedex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C468-3E41-4EE5-8B5D-BCB4C8B8FDC7}" type="datetime1">
              <a:rPr lang="fr-FR" smtClean="0"/>
              <a:pPr/>
              <a:t>19/09/2013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Entreprise Adaptée APF d'Amiens  2, rue le Tintoret - BP 70026  80000 Amiens Cedex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742953"/>
            <a:ext cx="2057400" cy="1678517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14350" y="2421467"/>
            <a:ext cx="2057400" cy="6604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681287" y="2421467"/>
            <a:ext cx="3833813" cy="6604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0F86-B677-405B-B891-91D5B04BC57E}" type="datetime1">
              <a:rPr lang="fr-FR" smtClean="0"/>
              <a:pPr/>
              <a:t>19/09/2013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Entreprise Adaptée APF d'Amiens  2, rue le Tintoret - BP 70026  80000 Amiens Cedex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2374315" y="1600556"/>
            <a:ext cx="3943350" cy="59436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6003101" y="7741889"/>
            <a:ext cx="116586" cy="22453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700106"/>
            <a:ext cx="1659636" cy="2286008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4086023"/>
            <a:ext cx="1657350" cy="3147907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5AF8-9317-4E67-B63C-E3F3BB4A4316}" type="datetime1">
              <a:rPr lang="fr-FR" smtClean="0"/>
              <a:pPr/>
              <a:t>19/09/2013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Entreprise Adaptée APF d'Amiens  2, rue le Tintoret - BP 70026  80000 Amiens Cedex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057900" y="9181395"/>
            <a:ext cx="457200" cy="527403"/>
          </a:xfrm>
        </p:spPr>
        <p:txBody>
          <a:bodyPr/>
          <a:lstStyle/>
          <a:p>
            <a:fld id="{935E34AD-ACA7-4104-8A12-D3C055751A3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2614345" y="1732636"/>
            <a:ext cx="3463290" cy="56794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7144" y="8401756"/>
            <a:ext cx="6872288" cy="15042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3286125" y="8984193"/>
            <a:ext cx="3571875" cy="92180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7144" y="-10319"/>
            <a:ext cx="6872288" cy="15042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3286125" y="-10318"/>
            <a:ext cx="3571875" cy="92180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342900" y="1017016"/>
            <a:ext cx="6172200" cy="1651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342900" y="2795693"/>
            <a:ext cx="6172200" cy="6339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22A6E2-4B55-4E75-B2A9-6D35E27A6503}" type="datetime1">
              <a:rPr lang="fr-FR" smtClean="0"/>
              <a:pPr/>
              <a:t>19/09/2013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000250" y="9181395"/>
            <a:ext cx="2514600" cy="52740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fr-FR" smtClean="0"/>
              <a:t>Entreprise Adaptée APF d'Amiens  2, rue le Tintoret - BP 70026  80000 Amiens Cedex 2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5943600" y="9181395"/>
            <a:ext cx="571500" cy="52740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35E34AD-ACA7-4104-8A12-D3C055751A3D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4263" y="292367"/>
            <a:ext cx="6885411" cy="937768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eg"/><Relationship Id="rId5" Type="http://schemas.openxmlformats.org/officeDocument/2006/relationships/package" Target="../embeddings/Pr_sentation_Microsoft_Office_PowerPoint1.pptx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hyperlink" Target="http://www.handistore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"/>
            <a:ext cx="1714488" cy="11963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6" name="Image 5" descr="P8210014B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04" y="5095876"/>
            <a:ext cx="6000768" cy="282306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71480" y="2166918"/>
            <a:ext cx="5857916" cy="20005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</a:rPr>
              <a:t>Bienvenue au sein d’une </a:t>
            </a:r>
          </a:p>
          <a:p>
            <a:r>
              <a:rPr lang="fr-FR" sz="2400" b="1" dirty="0" smtClean="0">
                <a:solidFill>
                  <a:srgbClr val="0070C0"/>
                </a:solidFill>
              </a:rPr>
              <a:t>	</a:t>
            </a:r>
          </a:p>
          <a:p>
            <a:r>
              <a:rPr lang="fr-FR" sz="2400" b="1" dirty="0" smtClean="0">
                <a:solidFill>
                  <a:srgbClr val="0070C0"/>
                </a:solidFill>
              </a:rPr>
              <a:t>		Entreprise Adaptée </a:t>
            </a:r>
          </a:p>
          <a:p>
            <a:r>
              <a:rPr lang="fr-FR" sz="2400" b="1" dirty="0" smtClean="0">
                <a:solidFill>
                  <a:srgbClr val="0070C0"/>
                </a:solidFill>
              </a:rPr>
              <a:t>			</a:t>
            </a:r>
          </a:p>
          <a:p>
            <a:r>
              <a:rPr lang="fr-FR" sz="2400" b="1" dirty="0" smtClean="0">
                <a:solidFill>
                  <a:srgbClr val="0070C0"/>
                </a:solidFill>
              </a:rPr>
              <a:t>				Innovante…</a:t>
            </a:r>
            <a:endParaRPr lang="fr-FR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071546" y="1523976"/>
            <a:ext cx="292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… Un secteur câblage</a:t>
            </a:r>
            <a:endParaRPr lang="fr-FR" sz="1600" b="1" u="sng" dirty="0">
              <a:solidFill>
                <a:srgbClr val="0070C0"/>
              </a:solidFill>
            </a:endParaRPr>
          </a:p>
        </p:txBody>
      </p:sp>
      <p:pic>
        <p:nvPicPr>
          <p:cNvPr id="6" name="Image 5" descr="CABLAGE 00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5794" y="6881826"/>
            <a:ext cx="1928826" cy="1304922"/>
          </a:xfrm>
          <a:prstGeom prst="rect">
            <a:avLst/>
          </a:prstGeom>
        </p:spPr>
      </p:pic>
      <p:pic>
        <p:nvPicPr>
          <p:cNvPr id="8" name="Image 7" descr="000_0737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00504" y="6881826"/>
            <a:ext cx="2000264" cy="1304922"/>
          </a:xfrm>
          <a:prstGeom prst="rect">
            <a:avLst/>
          </a:prstGeom>
        </p:spPr>
      </p:pic>
      <p:pic>
        <p:nvPicPr>
          <p:cNvPr id="9" name="Image 8" descr="IM001253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43116" y="8453462"/>
            <a:ext cx="2500330" cy="1104892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785794" y="6596074"/>
            <a:ext cx="52864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14356" y="2166918"/>
            <a:ext cx="5357850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fr-FR" sz="1100" dirty="0" smtClean="0"/>
              <a:t> L’activité existe depuis la création de l’atelier en </a:t>
            </a:r>
            <a:r>
              <a:rPr lang="fr-FR" sz="1400" b="1" dirty="0" smtClean="0"/>
              <a:t>1977</a:t>
            </a:r>
            <a:endParaRPr lang="fr-FR" sz="1100" b="1" dirty="0" smtClean="0"/>
          </a:p>
          <a:p>
            <a:pPr lvl="0">
              <a:buFont typeface="Wingdings" pitchFamily="2" charset="2"/>
              <a:buChar char="ü"/>
            </a:pPr>
            <a:endParaRPr lang="fr-FR" sz="1100" b="1" dirty="0" smtClean="0"/>
          </a:p>
          <a:p>
            <a:pPr lvl="0">
              <a:buFont typeface="Wingdings" pitchFamily="2" charset="2"/>
              <a:buChar char="ü"/>
            </a:pPr>
            <a:r>
              <a:rPr lang="fr-FR" sz="1100" b="1" dirty="0" smtClean="0"/>
              <a:t> </a:t>
            </a:r>
            <a:r>
              <a:rPr lang="fr-FR" sz="1100" dirty="0" smtClean="0">
                <a:solidFill>
                  <a:srgbClr val="0070C0"/>
                </a:solidFill>
              </a:rPr>
              <a:t>L’entreprise Adaptée d’Amiens</a:t>
            </a:r>
            <a:r>
              <a:rPr lang="fr-FR" sz="1100" dirty="0" smtClean="0"/>
              <a:t> a acquis un certain </a:t>
            </a:r>
            <a:r>
              <a:rPr lang="fr-FR" sz="1100" b="1" dirty="0" smtClean="0"/>
              <a:t>savoir-faire</a:t>
            </a:r>
            <a:r>
              <a:rPr lang="fr-FR" sz="1100" dirty="0" smtClean="0"/>
              <a:t> dans ce domaine, notamment:</a:t>
            </a:r>
          </a:p>
          <a:p>
            <a:pPr lvl="0"/>
            <a:endParaRPr lang="fr-FR" sz="1100" dirty="0" smtClean="0"/>
          </a:p>
          <a:p>
            <a:pPr lvl="0">
              <a:buFont typeface="Wingdings" pitchFamily="2" charset="2"/>
              <a:buChar char="Ø"/>
            </a:pPr>
            <a:r>
              <a:rPr lang="fr-FR" sz="1100" dirty="0" smtClean="0"/>
              <a:t> la connectique</a:t>
            </a:r>
          </a:p>
          <a:p>
            <a:pPr lvl="0">
              <a:buFont typeface="Wingdings" pitchFamily="2" charset="2"/>
              <a:buChar char="Ø"/>
            </a:pPr>
            <a:r>
              <a:rPr lang="fr-FR" sz="1100" dirty="0" smtClean="0"/>
              <a:t> le montage, l’insertion et le soudage de composants électroniques</a:t>
            </a:r>
          </a:p>
          <a:p>
            <a:pPr lvl="0">
              <a:buFont typeface="Wingdings" pitchFamily="2" charset="2"/>
              <a:buChar char="Ø"/>
            </a:pPr>
            <a:r>
              <a:rPr lang="fr-FR" sz="1100" dirty="0" smtClean="0"/>
              <a:t> la réalisation de faisceaux et d’armoires électriques</a:t>
            </a:r>
          </a:p>
          <a:p>
            <a:pPr lvl="0">
              <a:buFont typeface="Wingdings" pitchFamily="2" charset="2"/>
              <a:buChar char="Ø"/>
            </a:pPr>
            <a:r>
              <a:rPr lang="fr-FR" sz="1100" dirty="0" smtClean="0"/>
              <a:t> le montage/ assemblage divers</a:t>
            </a:r>
          </a:p>
          <a:p>
            <a:pPr lvl="0">
              <a:buFont typeface="Wingdings" pitchFamily="2" charset="2"/>
              <a:buChar char="Ø"/>
            </a:pPr>
            <a:endParaRPr lang="fr-FR" sz="1100" dirty="0" smtClean="0"/>
          </a:p>
          <a:p>
            <a:pPr lvl="0">
              <a:buFont typeface="Wingdings" pitchFamily="2" charset="2"/>
              <a:buChar char="ü"/>
            </a:pPr>
            <a:r>
              <a:rPr lang="fr-FR" sz="1100" dirty="0" smtClean="0"/>
              <a:t> Le lancement de cette activité a permis </a:t>
            </a:r>
            <a:r>
              <a:rPr lang="fr-FR" sz="1400" b="1" dirty="0" smtClean="0"/>
              <a:t>15</a:t>
            </a:r>
            <a:r>
              <a:rPr lang="fr-FR" sz="1100" dirty="0" smtClean="0"/>
              <a:t> embauches d’ouvriers qualifiés.</a:t>
            </a:r>
          </a:p>
          <a:p>
            <a:pPr lvl="0">
              <a:buFont typeface="Wingdings" pitchFamily="2" charset="2"/>
              <a:buChar char="Ø"/>
            </a:pPr>
            <a:endParaRPr lang="fr-FR" sz="1100" dirty="0" smtClean="0"/>
          </a:p>
          <a:p>
            <a:pPr lvl="0">
              <a:buFont typeface="Wingdings" pitchFamily="2" charset="2"/>
              <a:buChar char="ü"/>
            </a:pPr>
            <a:r>
              <a:rPr lang="fr-FR" sz="1100" dirty="0" smtClean="0"/>
              <a:t> Nous avons travaillé, entre autres, pour: </a:t>
            </a:r>
          </a:p>
          <a:p>
            <a:pPr lvl="0"/>
            <a:endParaRPr lang="fr-FR" sz="1100" dirty="0" smtClean="0"/>
          </a:p>
          <a:p>
            <a:pPr lvl="0">
              <a:buFont typeface="Arial" pitchFamily="34" charset="0"/>
              <a:buChar char="•"/>
            </a:pPr>
            <a:r>
              <a:rPr lang="fr-FR" sz="1100" b="1" dirty="0" smtClean="0"/>
              <a:t> Schlumberger </a:t>
            </a:r>
            <a:r>
              <a:rPr lang="fr-FR" sz="1100" dirty="0" smtClean="0"/>
              <a:t>(câblage pour pompes à essence) </a:t>
            </a:r>
          </a:p>
          <a:p>
            <a:pPr lvl="0">
              <a:buFont typeface="Arial" pitchFamily="34" charset="0"/>
              <a:buChar char="•"/>
            </a:pPr>
            <a:r>
              <a:rPr lang="fr-FR" sz="1100" b="1" dirty="0" smtClean="0"/>
              <a:t> EDF</a:t>
            </a:r>
            <a:r>
              <a:rPr lang="fr-FR" sz="1100" dirty="0" smtClean="0"/>
              <a:t> (perçage/montage/câblage de panneaux EDF)</a:t>
            </a:r>
          </a:p>
          <a:p>
            <a:pPr lvl="0">
              <a:buFont typeface="Arial" pitchFamily="34" charset="0"/>
              <a:buChar char="•"/>
            </a:pPr>
            <a:r>
              <a:rPr lang="fr-FR" sz="1100" b="1" dirty="0" smtClean="0"/>
              <a:t> Thomson</a:t>
            </a:r>
            <a:r>
              <a:rPr lang="fr-FR" sz="1100" dirty="0" smtClean="0"/>
              <a:t> (radar d’avion)</a:t>
            </a:r>
          </a:p>
          <a:p>
            <a:pPr lvl="0">
              <a:buFont typeface="Arial" pitchFamily="34" charset="0"/>
              <a:buChar char="•"/>
            </a:pPr>
            <a:r>
              <a:rPr lang="fr-FR" sz="1100" b="1" dirty="0" smtClean="0"/>
              <a:t> </a:t>
            </a:r>
            <a:r>
              <a:rPr lang="fr-FR" sz="1100" b="1" dirty="0" err="1" smtClean="0"/>
              <a:t>Perena</a:t>
            </a:r>
            <a:r>
              <a:rPr lang="fr-FR" sz="1100" dirty="0" smtClean="0"/>
              <a:t> (façades d’auto radio Porsche) </a:t>
            </a:r>
          </a:p>
          <a:p>
            <a:pPr lvl="0">
              <a:buFont typeface="Arial" pitchFamily="34" charset="0"/>
              <a:buChar char="•"/>
            </a:pPr>
            <a:r>
              <a:rPr lang="fr-FR" sz="1100" b="1" dirty="0" smtClean="0"/>
              <a:t> </a:t>
            </a:r>
            <a:r>
              <a:rPr lang="fr-FR" sz="1100" b="1" dirty="0" err="1" smtClean="0"/>
              <a:t>Calitel</a:t>
            </a:r>
            <a:r>
              <a:rPr lang="fr-FR" sz="1100" b="1" dirty="0" smtClean="0"/>
              <a:t> </a:t>
            </a:r>
            <a:r>
              <a:rPr lang="fr-FR" sz="1100" dirty="0" smtClean="0"/>
              <a:t>(téléphonie)</a:t>
            </a:r>
          </a:p>
          <a:p>
            <a:pPr lvl="0">
              <a:buFont typeface="Arial" pitchFamily="34" charset="0"/>
              <a:buChar char="•"/>
            </a:pPr>
            <a:r>
              <a:rPr lang="fr-FR" sz="1100" b="1" dirty="0" smtClean="0"/>
              <a:t> France Télécom</a:t>
            </a:r>
            <a:r>
              <a:rPr lang="fr-FR" sz="1100" dirty="0" smtClean="0"/>
              <a:t> (minitel, téléphone) </a:t>
            </a:r>
          </a:p>
          <a:p>
            <a:pPr lvl="0">
              <a:buFont typeface="Arial" pitchFamily="34" charset="0"/>
              <a:buChar char="•"/>
            </a:pPr>
            <a:r>
              <a:rPr lang="fr-FR" sz="1100" b="1" dirty="0" smtClean="0"/>
              <a:t> Oldham</a:t>
            </a:r>
            <a:r>
              <a:rPr lang="fr-FR" sz="1100" dirty="0" smtClean="0"/>
              <a:t> (lampe chemin de fer)</a:t>
            </a:r>
          </a:p>
          <a:p>
            <a:pPr lvl="0">
              <a:buFont typeface="Arial" pitchFamily="34" charset="0"/>
              <a:buChar char="•"/>
            </a:pPr>
            <a:r>
              <a:rPr lang="fr-FR" sz="1100" b="1" dirty="0" smtClean="0"/>
              <a:t> Honeywell</a:t>
            </a:r>
            <a:r>
              <a:rPr lang="fr-FR" sz="1100" dirty="0" smtClean="0"/>
              <a:t> (soudure sur circuit imprimé)</a:t>
            </a:r>
          </a:p>
          <a:p>
            <a:pPr lvl="0">
              <a:buFont typeface="Arial" pitchFamily="34" charset="0"/>
              <a:buChar char="•"/>
            </a:pPr>
            <a:r>
              <a:rPr lang="fr-FR" sz="1100" b="1" dirty="0" smtClean="0"/>
              <a:t> ETDE</a:t>
            </a:r>
            <a:r>
              <a:rPr lang="fr-FR" sz="1100" dirty="0" smtClean="0"/>
              <a:t> (luminaire pour le CHU d’Amiens) </a:t>
            </a:r>
          </a:p>
          <a:p>
            <a:pPr lvl="0">
              <a:buFont typeface="Arial" pitchFamily="34" charset="0"/>
              <a:buChar char="•"/>
            </a:pPr>
            <a:r>
              <a:rPr lang="fr-FR" sz="1100" b="1" dirty="0" smtClean="0"/>
              <a:t> PMU </a:t>
            </a:r>
            <a:r>
              <a:rPr lang="fr-FR" sz="1100" dirty="0" smtClean="0"/>
              <a:t>(machine à jeux)</a:t>
            </a:r>
          </a:p>
          <a:p>
            <a:endParaRPr lang="fr-F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071546" y="1595414"/>
            <a:ext cx="2286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… Un secteur verrerie</a:t>
            </a:r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71480" y="2238356"/>
            <a:ext cx="550072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Wingdings" pitchFamily="2" charset="2"/>
              <a:buChar char="ü"/>
            </a:pPr>
            <a:r>
              <a:rPr lang="fr-FR" sz="1100" dirty="0" smtClean="0"/>
              <a:t> L’activité a été mise en place en </a:t>
            </a:r>
            <a:r>
              <a:rPr lang="fr-FR" sz="1400" b="1" dirty="0" smtClean="0"/>
              <a:t>2008</a:t>
            </a:r>
            <a:r>
              <a:rPr lang="fr-FR" sz="1100" dirty="0" smtClean="0"/>
              <a:t> au sein de </a:t>
            </a:r>
            <a:r>
              <a:rPr lang="fr-FR" sz="1100" dirty="0" smtClean="0">
                <a:solidFill>
                  <a:srgbClr val="0070C0"/>
                </a:solidFill>
              </a:rPr>
              <a:t>l’Entreprise Adaptée d’Amiens</a:t>
            </a:r>
            <a:r>
              <a:rPr lang="fr-FR" sz="1100" dirty="0" smtClean="0"/>
              <a:t>.</a:t>
            </a:r>
          </a:p>
          <a:p>
            <a:pPr lvl="0" algn="just"/>
            <a:endParaRPr lang="fr-FR" sz="1100" dirty="0" smtClean="0"/>
          </a:p>
          <a:p>
            <a:pPr algn="just">
              <a:buFont typeface="Wingdings" pitchFamily="2" charset="2"/>
              <a:buChar char="ü"/>
            </a:pPr>
            <a:r>
              <a:rPr lang="fr-FR" sz="1100" dirty="0" smtClean="0"/>
              <a:t> Du simple tri visuel pour repérer les défauts les plus infimes, au </a:t>
            </a:r>
            <a:r>
              <a:rPr lang="fr-FR" sz="1100" b="1" dirty="0" smtClean="0"/>
              <a:t>gommage</a:t>
            </a:r>
            <a:r>
              <a:rPr lang="fr-FR" sz="1100" dirty="0" smtClean="0"/>
              <a:t> en passant par l’</a:t>
            </a:r>
            <a:r>
              <a:rPr lang="fr-FR" sz="1100" b="1" dirty="0" smtClean="0"/>
              <a:t>essuyage, </a:t>
            </a:r>
            <a:r>
              <a:rPr lang="fr-FR" sz="1100" dirty="0" smtClean="0"/>
              <a:t>l’</a:t>
            </a:r>
            <a:r>
              <a:rPr lang="fr-FR" sz="1100" b="1" dirty="0" smtClean="0"/>
              <a:t>aspiré</a:t>
            </a:r>
            <a:r>
              <a:rPr lang="fr-FR" sz="1100" dirty="0" smtClean="0"/>
              <a:t>/</a:t>
            </a:r>
            <a:r>
              <a:rPr lang="fr-FR" sz="1100" b="1" dirty="0" smtClean="0"/>
              <a:t>soufflé</a:t>
            </a:r>
            <a:r>
              <a:rPr lang="fr-FR" sz="1100" dirty="0" smtClean="0"/>
              <a:t>, le « </a:t>
            </a:r>
            <a:r>
              <a:rPr lang="fr-FR" sz="1100" b="1" dirty="0" err="1" smtClean="0"/>
              <a:t>clipsage</a:t>
            </a:r>
            <a:r>
              <a:rPr lang="fr-FR" sz="1100" dirty="0" smtClean="0"/>
              <a:t> » de cuve, le </a:t>
            </a:r>
            <a:r>
              <a:rPr lang="fr-FR" sz="1100" b="1" dirty="0" smtClean="0"/>
              <a:t>calibrage</a:t>
            </a:r>
            <a:r>
              <a:rPr lang="fr-FR" sz="1100" dirty="0" smtClean="0"/>
              <a:t>, le </a:t>
            </a:r>
            <a:r>
              <a:rPr lang="fr-FR" sz="1100" b="1" dirty="0" smtClean="0"/>
              <a:t>reconditionnement</a:t>
            </a:r>
            <a:r>
              <a:rPr lang="fr-FR" sz="1100" dirty="0" smtClean="0"/>
              <a:t> et/ou la </a:t>
            </a:r>
            <a:r>
              <a:rPr lang="fr-FR" sz="1100" b="1" dirty="0" err="1" smtClean="0"/>
              <a:t>repaletisation</a:t>
            </a:r>
            <a:r>
              <a:rPr lang="fr-FR" sz="1100" dirty="0" smtClean="0"/>
              <a:t>, </a:t>
            </a:r>
            <a:r>
              <a:rPr lang="fr-FR" sz="1100" dirty="0" smtClean="0">
                <a:solidFill>
                  <a:srgbClr val="0070C0"/>
                </a:solidFill>
              </a:rPr>
              <a:t>l’Entreprise Adaptée d’Amiens</a:t>
            </a:r>
            <a:r>
              <a:rPr lang="fr-FR" sz="1100" dirty="0" smtClean="0"/>
              <a:t> est capable de répondre aux exigences de tous, notamment les grands noms de la parfumerie de </a:t>
            </a:r>
            <a:r>
              <a:rPr lang="fr-FR" sz="1100" b="1" dirty="0" smtClean="0"/>
              <a:t>luxe </a:t>
            </a:r>
            <a:r>
              <a:rPr lang="fr-FR" sz="1100" dirty="0" smtClean="0"/>
              <a:t>(Chanel, Dior, Givenchy, LVMH…) mais aussi de la pharmacie et parapharmacie.</a:t>
            </a:r>
          </a:p>
          <a:p>
            <a:pPr lvl="0" algn="just">
              <a:buFont typeface="Wingdings" pitchFamily="2" charset="2"/>
              <a:buChar char="ü"/>
            </a:pPr>
            <a:endParaRPr lang="fr-FR" sz="1100" dirty="0" smtClean="0"/>
          </a:p>
          <a:p>
            <a:pPr lvl="0" algn="just">
              <a:buFont typeface="Wingdings" pitchFamily="2" charset="2"/>
              <a:buChar char="ü"/>
            </a:pPr>
            <a:r>
              <a:rPr lang="fr-FR" sz="1100" dirty="0" smtClean="0"/>
              <a:t> Capable de s’adapter aux demandes et exigences des clients, </a:t>
            </a:r>
            <a:r>
              <a:rPr lang="fr-FR" sz="1100" dirty="0" smtClean="0">
                <a:solidFill>
                  <a:srgbClr val="0070C0"/>
                </a:solidFill>
              </a:rPr>
              <a:t>l’Entreprise Adaptée d’Amiens </a:t>
            </a:r>
            <a:r>
              <a:rPr lang="fr-FR" sz="1100" dirty="0" smtClean="0"/>
              <a:t> sera également en mesure de réaliser des  prestations exceptionnelles telles que « l’essuyage humide de flacons avec produit ou non spécifique, l’enlèvement de pellicule plastique ou la mise en place d’étiquette »…</a:t>
            </a:r>
          </a:p>
          <a:p>
            <a:pPr lvl="0" algn="just"/>
            <a:endParaRPr lang="fr-FR" sz="1100" dirty="0" smtClean="0"/>
          </a:p>
          <a:p>
            <a:pPr algn="just">
              <a:buFont typeface="Wingdings" pitchFamily="2" charset="2"/>
              <a:buChar char="ü"/>
            </a:pPr>
            <a:r>
              <a:rPr lang="fr-FR" sz="1100" dirty="0" smtClean="0"/>
              <a:t> Depuis fin </a:t>
            </a:r>
            <a:r>
              <a:rPr lang="fr-FR" sz="1400" b="1" dirty="0" smtClean="0"/>
              <a:t>2008</a:t>
            </a:r>
            <a:r>
              <a:rPr lang="fr-FR" sz="1100" dirty="0" smtClean="0"/>
              <a:t> que nous avons démarré le partenariat avec les Verreries de la Somme, </a:t>
            </a:r>
            <a:r>
              <a:rPr lang="fr-FR" sz="1100" b="1" dirty="0" smtClean="0"/>
              <a:t>30 personnes </a:t>
            </a:r>
            <a:r>
              <a:rPr lang="fr-FR" sz="1100" dirty="0" smtClean="0"/>
              <a:t>ont été formées à la détection de défauts sur le verre parachevé par une chef d’équipe </a:t>
            </a:r>
            <a:r>
              <a:rPr lang="fr-FR" sz="1100" b="1" dirty="0" smtClean="0"/>
              <a:t>spécialisée</a:t>
            </a:r>
            <a:r>
              <a:rPr lang="fr-FR" sz="1100" dirty="0" smtClean="0"/>
              <a:t> dans ce domaine.</a:t>
            </a:r>
          </a:p>
          <a:p>
            <a:pPr algn="just">
              <a:buFont typeface="Wingdings" pitchFamily="2" charset="2"/>
              <a:buChar char="ü"/>
            </a:pPr>
            <a:endParaRPr lang="fr-FR" sz="1100" dirty="0" smtClean="0"/>
          </a:p>
          <a:p>
            <a:pPr algn="just">
              <a:buFont typeface="Wingdings" pitchFamily="2" charset="2"/>
              <a:buChar char="ü"/>
            </a:pPr>
            <a:r>
              <a:rPr lang="fr-FR" sz="1100" dirty="0" smtClean="0"/>
              <a:t> En </a:t>
            </a:r>
            <a:r>
              <a:rPr lang="fr-FR" sz="1400" b="1" dirty="0" smtClean="0"/>
              <a:t>2010</a:t>
            </a:r>
            <a:r>
              <a:rPr lang="fr-FR" sz="1100" dirty="0" smtClean="0"/>
              <a:t>, lors de la réorganisation du secteur, nous avons renforcé le savoir-faire de nos </a:t>
            </a:r>
            <a:r>
              <a:rPr lang="fr-FR" sz="1400" b="1" dirty="0" smtClean="0"/>
              <a:t>22</a:t>
            </a:r>
            <a:r>
              <a:rPr lang="fr-FR" sz="1100" b="1" dirty="0" smtClean="0"/>
              <a:t> salariés</a:t>
            </a:r>
            <a:r>
              <a:rPr lang="fr-FR" sz="1100" dirty="0" smtClean="0"/>
              <a:t>, notamment par la mise en place d’une </a:t>
            </a:r>
            <a:r>
              <a:rPr lang="fr-FR" sz="1100" b="1" dirty="0" smtClean="0"/>
              <a:t>zone « réservée » aux exigences  </a:t>
            </a:r>
            <a:r>
              <a:rPr lang="fr-FR" sz="1100" dirty="0" smtClean="0"/>
              <a:t>de Chanel et Givenchy, et par l'embauche d'une </a:t>
            </a:r>
            <a:r>
              <a:rPr lang="fr-FR" sz="1100" b="1" dirty="0" smtClean="0"/>
              <a:t>"contrôleuse verre" </a:t>
            </a:r>
            <a:r>
              <a:rPr lang="fr-FR" sz="1100" dirty="0" smtClean="0"/>
              <a:t>afin de renforcer la qualité de nos prestations. Plusieurs salariés intéressés par cette activité ont également été </a:t>
            </a:r>
            <a:r>
              <a:rPr lang="fr-FR" sz="1100" b="1" dirty="0" smtClean="0"/>
              <a:t>embauchés</a:t>
            </a:r>
            <a:r>
              <a:rPr lang="fr-FR" sz="1100" dirty="0" smtClean="0"/>
              <a:t>. </a:t>
            </a:r>
          </a:p>
          <a:p>
            <a:pPr lvl="0" algn="just"/>
            <a:endParaRPr lang="fr-FR" sz="1100" dirty="0" smtClean="0"/>
          </a:p>
          <a:p>
            <a:pPr lvl="0" algn="just">
              <a:buFont typeface="Wingdings" pitchFamily="2" charset="2"/>
              <a:buChar char="ü"/>
            </a:pPr>
            <a:r>
              <a:rPr lang="fr-FR" sz="1100" dirty="0" smtClean="0"/>
              <a:t> Notre atelier Verrerie peut vous offrir une capacité totale de production allant jusque </a:t>
            </a:r>
            <a:r>
              <a:rPr lang="fr-FR" sz="1100" b="1" dirty="0" smtClean="0"/>
              <a:t>900 000 cols par mois</a:t>
            </a:r>
            <a:r>
              <a:rPr lang="fr-FR" sz="1100" dirty="0" smtClean="0"/>
              <a:t>.</a:t>
            </a:r>
          </a:p>
          <a:p>
            <a:pPr lvl="0"/>
            <a:endParaRPr lang="fr-FR" sz="1100" dirty="0" smtClean="0"/>
          </a:p>
          <a:p>
            <a:pPr lvl="0">
              <a:buFont typeface="Wingdings" pitchFamily="2" charset="2"/>
              <a:buChar char="ü"/>
            </a:pPr>
            <a:r>
              <a:rPr lang="fr-FR" sz="1100" dirty="0" smtClean="0"/>
              <a:t> Le secteur étant conçu de façon </a:t>
            </a:r>
            <a:r>
              <a:rPr lang="fr-FR" sz="1100" b="1" dirty="0" smtClean="0"/>
              <a:t>ergonomique</a:t>
            </a:r>
            <a:r>
              <a:rPr lang="fr-FR" sz="1100" dirty="0" smtClean="0"/>
              <a:t> (table, convoyeur, néons..), </a:t>
            </a:r>
            <a:r>
              <a:rPr lang="fr-FR" sz="1100" dirty="0" smtClean="0">
                <a:solidFill>
                  <a:srgbClr val="0070C0"/>
                </a:solidFill>
              </a:rPr>
              <a:t>l’Entreprise</a:t>
            </a:r>
            <a:r>
              <a:rPr lang="fr-FR" sz="1100" dirty="0" smtClean="0"/>
              <a:t> </a:t>
            </a:r>
            <a:r>
              <a:rPr lang="fr-FR" sz="1100" dirty="0" smtClean="0">
                <a:solidFill>
                  <a:srgbClr val="0070C0"/>
                </a:solidFill>
              </a:rPr>
              <a:t>Adaptée d’Amiens</a:t>
            </a:r>
            <a:r>
              <a:rPr lang="fr-FR" sz="1100" dirty="0" smtClean="0"/>
              <a:t> pourra s’adapter à</a:t>
            </a:r>
            <a:r>
              <a:rPr lang="fr-FR" sz="1100" b="1" dirty="0" smtClean="0"/>
              <a:t> toutes les demandes</a:t>
            </a:r>
            <a:r>
              <a:rPr lang="fr-FR" sz="1100" dirty="0" smtClean="0"/>
              <a:t>.</a:t>
            </a:r>
          </a:p>
          <a:p>
            <a:pPr lvl="0">
              <a:buFont typeface="Wingdings" pitchFamily="2" charset="2"/>
              <a:buChar char="ü"/>
            </a:pPr>
            <a:endParaRPr lang="fr-FR" sz="1100" dirty="0"/>
          </a:p>
          <a:p>
            <a:endParaRPr lang="fr-FR" sz="1100" dirty="0"/>
          </a:p>
        </p:txBody>
      </p:sp>
      <p:pic>
        <p:nvPicPr>
          <p:cNvPr id="10" name="Image 9" descr="Image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4356" y="7953396"/>
            <a:ext cx="2643206" cy="1571636"/>
          </a:xfrm>
          <a:prstGeom prst="rect">
            <a:avLst/>
          </a:prstGeom>
        </p:spPr>
      </p:pic>
      <p:pic>
        <p:nvPicPr>
          <p:cNvPr id="11" name="Image 10" descr="Logo nouveau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94" y="8096272"/>
            <a:ext cx="1357322" cy="1214446"/>
          </a:xfrm>
          <a:prstGeom prst="rect">
            <a:avLst/>
          </a:prstGeom>
          <a:noFill/>
        </p:spPr>
      </p:pic>
      <p:cxnSp>
        <p:nvCxnSpPr>
          <p:cNvPr id="13" name="Connecteur droit 12"/>
          <p:cNvCxnSpPr/>
          <p:nvPr/>
        </p:nvCxnSpPr>
        <p:spPr>
          <a:xfrm>
            <a:off x="714356" y="7667644"/>
            <a:ext cx="550072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4" name="Image 3" descr="verrerie 009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4356" y="1952604"/>
            <a:ext cx="2214578" cy="1643074"/>
          </a:xfrm>
          <a:prstGeom prst="rect">
            <a:avLst/>
          </a:prstGeom>
        </p:spPr>
      </p:pic>
      <p:pic>
        <p:nvPicPr>
          <p:cNvPr id="6" name="Image 5" descr="ESSUYAGE4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29066" y="1952604"/>
            <a:ext cx="2286016" cy="1643074"/>
          </a:xfrm>
          <a:prstGeom prst="rect">
            <a:avLst/>
          </a:prstGeom>
        </p:spPr>
      </p:pic>
      <p:pic>
        <p:nvPicPr>
          <p:cNvPr id="8" name="Picture 7" descr="verrerie 0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56" y="4381496"/>
            <a:ext cx="2143140" cy="16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QUALITESECURITE\Desktop\ScreenShot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42" y="4381496"/>
            <a:ext cx="2163676" cy="1680575"/>
          </a:xfrm>
          <a:prstGeom prst="rect">
            <a:avLst/>
          </a:prstGeom>
          <a:noFill/>
        </p:spPr>
      </p:pic>
      <p:pic>
        <p:nvPicPr>
          <p:cNvPr id="10" name="Picture 5" descr="C:\Users\QUALITESECURITE\Desktop\000_579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56" y="6738950"/>
            <a:ext cx="1785950" cy="2380990"/>
          </a:xfrm>
          <a:prstGeom prst="rect">
            <a:avLst/>
          </a:prstGeom>
          <a:noFill/>
        </p:spPr>
      </p:pic>
      <p:pic>
        <p:nvPicPr>
          <p:cNvPr id="11" name="Picture 6" descr="verreri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34" y="7096140"/>
            <a:ext cx="1357322" cy="177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QUALITESECURITE\Desktop\ScreenShot0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3446" y="6777658"/>
            <a:ext cx="1643074" cy="2395849"/>
          </a:xfrm>
          <a:prstGeom prst="rect">
            <a:avLst/>
          </a:prstGeom>
          <a:noFill/>
        </p:spPr>
      </p:pic>
      <p:cxnSp>
        <p:nvCxnSpPr>
          <p:cNvPr id="14" name="Connecteur droit 13"/>
          <p:cNvCxnSpPr/>
          <p:nvPr/>
        </p:nvCxnSpPr>
        <p:spPr>
          <a:xfrm>
            <a:off x="714356" y="4024306"/>
            <a:ext cx="550072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714356" y="6381760"/>
            <a:ext cx="557216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071546" y="1595414"/>
            <a:ext cx="2786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… Un secteur tertiaire</a:t>
            </a:r>
            <a:endParaRPr lang="fr-FR" sz="1600" b="1" u="sng" dirty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14356" y="2166918"/>
            <a:ext cx="521497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1100" dirty="0" smtClean="0"/>
              <a:t>Depuis Février </a:t>
            </a:r>
            <a:r>
              <a:rPr lang="fr-FR" sz="1400" b="1" dirty="0" smtClean="0"/>
              <a:t>2011</a:t>
            </a:r>
            <a:r>
              <a:rPr lang="fr-FR" sz="1100" dirty="0" smtClean="0"/>
              <a:t>, l’</a:t>
            </a:r>
            <a:r>
              <a:rPr lang="fr-FR" sz="1100" dirty="0" smtClean="0">
                <a:solidFill>
                  <a:srgbClr val="0070C0"/>
                </a:solidFill>
              </a:rPr>
              <a:t>Entreprise Adaptée d’Amiens </a:t>
            </a:r>
            <a:r>
              <a:rPr lang="fr-FR" sz="1100" dirty="0" smtClean="0"/>
              <a:t>a obtenu un contrat  de prestation de service à la </a:t>
            </a:r>
            <a:r>
              <a:rPr lang="fr-FR" sz="1100" b="1" dirty="0" smtClean="0"/>
              <a:t>Société Générale d’Amiens</a:t>
            </a:r>
            <a:r>
              <a:rPr lang="fr-FR" sz="1100" dirty="0" smtClean="0"/>
              <a:t>, afin d’assurer le service </a:t>
            </a:r>
            <a:r>
              <a:rPr lang="fr-FR" sz="1100" b="1" dirty="0" smtClean="0"/>
              <a:t>courrier</a:t>
            </a:r>
            <a:r>
              <a:rPr lang="fr-FR" sz="1100" dirty="0" smtClean="0"/>
              <a:t> de la banque.</a:t>
            </a:r>
          </a:p>
          <a:p>
            <a:pPr>
              <a:buFont typeface="Wingdings" pitchFamily="2" charset="2"/>
              <a:buChar char="ü"/>
            </a:pPr>
            <a:endParaRPr lang="fr-FR" sz="1100" dirty="0" smtClean="0"/>
          </a:p>
          <a:p>
            <a:pPr>
              <a:buFont typeface="Wingdings" pitchFamily="2" charset="2"/>
              <a:buChar char="ü"/>
            </a:pPr>
            <a:r>
              <a:rPr lang="fr-FR" sz="1100" dirty="0" smtClean="0"/>
              <a:t> Ainsi une personne a été formé au poste, elle gère donc l’arrivée et le départ quotidien du courrier interne et postal, ce qui comprend:</a:t>
            </a:r>
          </a:p>
          <a:p>
            <a:pPr>
              <a:buFont typeface="Wingdings" pitchFamily="2" charset="2"/>
              <a:buChar char="Ø"/>
            </a:pPr>
            <a:r>
              <a:rPr lang="fr-FR" sz="1100" dirty="0" smtClean="0"/>
              <a:t> le </a:t>
            </a:r>
            <a:r>
              <a:rPr lang="fr-FR" sz="1100" b="1" dirty="0" smtClean="0"/>
              <a:t>tri</a:t>
            </a:r>
            <a:r>
              <a:rPr lang="fr-FR" sz="1100" dirty="0" smtClean="0"/>
              <a:t> et la </a:t>
            </a:r>
            <a:r>
              <a:rPr lang="fr-FR" sz="1100" b="1" dirty="0" smtClean="0"/>
              <a:t>répartition</a:t>
            </a:r>
            <a:r>
              <a:rPr lang="fr-FR" sz="1100" dirty="0" smtClean="0"/>
              <a:t> dans chaque secteur</a:t>
            </a:r>
          </a:p>
          <a:p>
            <a:pPr>
              <a:buFont typeface="Wingdings" pitchFamily="2" charset="2"/>
              <a:buChar char="Ø"/>
            </a:pPr>
            <a:r>
              <a:rPr lang="fr-FR" sz="1100" dirty="0" smtClean="0"/>
              <a:t> l’</a:t>
            </a:r>
            <a:r>
              <a:rPr lang="fr-FR" sz="1100" b="1" dirty="0" smtClean="0"/>
              <a:t>affranchissement</a:t>
            </a:r>
            <a:r>
              <a:rPr lang="fr-FR" sz="1100" dirty="0" smtClean="0"/>
              <a:t> des départs postaux</a:t>
            </a:r>
          </a:p>
          <a:p>
            <a:pPr>
              <a:buFont typeface="Wingdings" pitchFamily="2" charset="2"/>
              <a:buChar char="Ø"/>
            </a:pPr>
            <a:r>
              <a:rPr lang="fr-FR" sz="1100" dirty="0" smtClean="0"/>
              <a:t> et diverses tâches administratives (tri de listing bancaires, tri des remises de chèques, </a:t>
            </a:r>
            <a:r>
              <a:rPr lang="fr-FR" sz="1100" dirty="0" err="1" smtClean="0"/>
              <a:t>etc</a:t>
            </a:r>
            <a:r>
              <a:rPr lang="fr-FR" sz="1100" dirty="0" smtClean="0"/>
              <a:t> …)</a:t>
            </a:r>
            <a:endParaRPr lang="fr-FR" sz="1100" dirty="0"/>
          </a:p>
        </p:txBody>
      </p:sp>
      <p:pic>
        <p:nvPicPr>
          <p:cNvPr id="8" name="Image 7" descr="societe-general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66" y="4595810"/>
            <a:ext cx="1143008" cy="1143008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642918" y="4310058"/>
            <a:ext cx="535785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40" y="4738686"/>
            <a:ext cx="42957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42" y="5953132"/>
            <a:ext cx="5853266" cy="337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ZoneTexte 12"/>
          <p:cNvSpPr txBox="1"/>
          <p:nvPr/>
        </p:nvSpPr>
        <p:spPr>
          <a:xfrm>
            <a:off x="0" y="9382156"/>
            <a:ext cx="62150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http://www.tousuniques.fr/2012/01/chaque-jour-des-travailleurs-du-secteur-adapte-gerent-le-courrier-societe-generale/</a:t>
            </a:r>
            <a:endParaRPr lang="fr-FR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071546" y="1523976"/>
            <a:ext cx="464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… Reconditionnement </a:t>
            </a:r>
            <a:r>
              <a:rPr lang="fr-FR" sz="1600" b="1" u="sng" dirty="0">
                <a:solidFill>
                  <a:srgbClr val="0070C0"/>
                </a:solidFill>
              </a:rPr>
              <a:t>de casques audio </a:t>
            </a:r>
            <a:endParaRPr lang="fr-FR" sz="1600" dirty="0">
              <a:solidFill>
                <a:srgbClr val="0070C0"/>
              </a:solidFill>
            </a:endParaRPr>
          </a:p>
          <a:p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42918" y="2095480"/>
            <a:ext cx="521497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fr-FR" sz="1100" dirty="0" smtClean="0"/>
              <a:t> </a:t>
            </a:r>
            <a:r>
              <a:rPr lang="fr-FR" sz="1100" dirty="0" smtClean="0">
                <a:solidFill>
                  <a:srgbClr val="0070C0"/>
                </a:solidFill>
              </a:rPr>
              <a:t>L’Entreprise </a:t>
            </a:r>
            <a:r>
              <a:rPr lang="fr-FR" sz="1100" dirty="0">
                <a:solidFill>
                  <a:srgbClr val="0070C0"/>
                </a:solidFill>
              </a:rPr>
              <a:t>Adaptée d’Amiens</a:t>
            </a:r>
            <a:r>
              <a:rPr lang="fr-FR" sz="1100" dirty="0"/>
              <a:t> propose, une solution industrielle très </a:t>
            </a:r>
            <a:r>
              <a:rPr lang="fr-FR" sz="1100" b="1" dirty="0"/>
              <a:t>innovante</a:t>
            </a:r>
            <a:r>
              <a:rPr lang="fr-FR" sz="1100" dirty="0"/>
              <a:t> pour le reconditionnement des casques audio (test électrique, test acoustique, nettoyage des bonnettes en incluant le kit passager et l’emballage en sachet individuel de ces casques)</a:t>
            </a:r>
          </a:p>
          <a:p>
            <a:r>
              <a:rPr lang="fr-FR" sz="1100" b="1" dirty="0"/>
              <a:t> </a:t>
            </a:r>
            <a:endParaRPr lang="fr-FR" sz="1100" dirty="0"/>
          </a:p>
          <a:p>
            <a:pPr lvl="0">
              <a:buFont typeface="Wingdings" pitchFamily="2" charset="2"/>
              <a:buChar char="ü"/>
            </a:pPr>
            <a:r>
              <a:rPr lang="fr-FR" sz="1100" dirty="0" smtClean="0"/>
              <a:t> Lancé </a:t>
            </a:r>
            <a:r>
              <a:rPr lang="fr-FR" sz="1100" dirty="0"/>
              <a:t>au début de l’année </a:t>
            </a:r>
            <a:r>
              <a:rPr lang="fr-FR" sz="1400" b="1" dirty="0"/>
              <a:t>2012</a:t>
            </a:r>
            <a:r>
              <a:rPr lang="fr-FR" sz="1100" dirty="0"/>
              <a:t>, ce </a:t>
            </a:r>
            <a:r>
              <a:rPr lang="fr-FR" sz="1100" b="1" dirty="0"/>
              <a:t>nouveau</a:t>
            </a:r>
            <a:r>
              <a:rPr lang="fr-FR" sz="1100" dirty="0"/>
              <a:t> processus constitue une </a:t>
            </a:r>
            <a:r>
              <a:rPr lang="fr-FR" sz="1100" b="1" dirty="0"/>
              <a:t>première mondiale</a:t>
            </a:r>
            <a:r>
              <a:rPr lang="fr-FR" sz="1100" dirty="0"/>
              <a:t> au niveau  des compagnies aériennes et implique </a:t>
            </a:r>
            <a:r>
              <a:rPr lang="fr-FR" sz="1100" dirty="0" smtClean="0"/>
              <a:t>:</a:t>
            </a:r>
          </a:p>
          <a:p>
            <a:pPr lvl="0"/>
            <a:endParaRPr lang="fr-FR" sz="1100" dirty="0"/>
          </a:p>
          <a:p>
            <a:pPr lvl="0">
              <a:buFont typeface="Wingdings" pitchFamily="2" charset="2"/>
              <a:buChar char="Ø"/>
            </a:pPr>
            <a:r>
              <a:rPr lang="fr-FR" sz="1100" dirty="0" smtClean="0"/>
              <a:t> Un </a:t>
            </a:r>
            <a:r>
              <a:rPr lang="fr-FR" sz="1100" dirty="0"/>
              <a:t>investissement de plus de </a:t>
            </a:r>
            <a:r>
              <a:rPr lang="fr-FR" sz="1400" b="1" dirty="0" smtClean="0"/>
              <a:t>2</a:t>
            </a:r>
            <a:r>
              <a:rPr lang="fr-FR" sz="1100" dirty="0" smtClean="0"/>
              <a:t> </a:t>
            </a:r>
            <a:r>
              <a:rPr lang="fr-FR" sz="1100" dirty="0"/>
              <a:t>millions </a:t>
            </a:r>
            <a:r>
              <a:rPr lang="fr-FR" sz="1100" dirty="0" smtClean="0"/>
              <a:t>d’Euros</a:t>
            </a:r>
          </a:p>
          <a:p>
            <a:pPr lvl="0"/>
            <a:endParaRPr lang="fr-FR" sz="1100" dirty="0"/>
          </a:p>
          <a:p>
            <a:pPr lvl="0">
              <a:buFont typeface="Wingdings" pitchFamily="2" charset="2"/>
              <a:buChar char="Ø"/>
            </a:pPr>
            <a:r>
              <a:rPr lang="fr-FR" sz="1100" dirty="0" smtClean="0"/>
              <a:t> Un </a:t>
            </a:r>
            <a:r>
              <a:rPr lang="fr-FR" sz="1100" dirty="0"/>
              <a:t>chiffre d’affaire estimé à </a:t>
            </a:r>
            <a:r>
              <a:rPr lang="fr-FR" sz="1400" b="1" dirty="0"/>
              <a:t>1,2</a:t>
            </a:r>
            <a:r>
              <a:rPr lang="fr-FR" sz="1100" dirty="0"/>
              <a:t> millions d’Euros en année </a:t>
            </a:r>
            <a:r>
              <a:rPr lang="fr-FR" sz="1100" dirty="0" smtClean="0"/>
              <a:t>pleine</a:t>
            </a:r>
          </a:p>
          <a:p>
            <a:pPr lvl="0"/>
            <a:endParaRPr lang="fr-FR" sz="1100" dirty="0"/>
          </a:p>
          <a:p>
            <a:pPr lvl="0">
              <a:buFont typeface="Wingdings" pitchFamily="2" charset="2"/>
              <a:buChar char="Ø"/>
            </a:pPr>
            <a:r>
              <a:rPr lang="fr-FR" sz="1100" dirty="0" smtClean="0"/>
              <a:t> L’emploi </a:t>
            </a:r>
            <a:r>
              <a:rPr lang="fr-FR" sz="1100" dirty="0"/>
              <a:t>de plus de </a:t>
            </a:r>
            <a:r>
              <a:rPr lang="fr-FR" sz="1400" b="1" dirty="0"/>
              <a:t>41</a:t>
            </a:r>
            <a:r>
              <a:rPr lang="fr-FR" sz="1100" dirty="0"/>
              <a:t> salariés ayant la reconnaissance de travailleur handicapé, dont </a:t>
            </a:r>
            <a:r>
              <a:rPr lang="fr-FR" sz="1400" b="1" dirty="0"/>
              <a:t>20</a:t>
            </a:r>
            <a:r>
              <a:rPr lang="fr-FR" sz="1100" dirty="0"/>
              <a:t> créations </a:t>
            </a:r>
            <a:r>
              <a:rPr lang="fr-FR" sz="1100" dirty="0" smtClean="0"/>
              <a:t>d’emploi</a:t>
            </a:r>
          </a:p>
          <a:p>
            <a:pPr lvl="0"/>
            <a:endParaRPr lang="fr-FR" sz="1100" dirty="0"/>
          </a:p>
          <a:p>
            <a:pPr lvl="0">
              <a:buFont typeface="Wingdings" pitchFamily="2" charset="2"/>
              <a:buChar char="Ø"/>
            </a:pPr>
            <a:r>
              <a:rPr lang="fr-FR" sz="1100" dirty="0" smtClean="0"/>
              <a:t> Un </a:t>
            </a:r>
            <a:r>
              <a:rPr lang="fr-FR" sz="1100" dirty="0"/>
              <a:t>travail collaboratif avec des intégrateurs dans  le domaine des machines spéciales, une école d’ingénieur (ESIEE) et la Direction Produit Vol Air </a:t>
            </a:r>
            <a:r>
              <a:rPr lang="fr-FR" sz="1100" dirty="0" smtClean="0"/>
              <a:t>France</a:t>
            </a:r>
          </a:p>
          <a:p>
            <a:pPr lvl="0"/>
            <a:endParaRPr lang="fr-FR" sz="1100" dirty="0"/>
          </a:p>
          <a:p>
            <a:pPr lvl="0">
              <a:buFont typeface="Wingdings" pitchFamily="2" charset="2"/>
              <a:buChar char="Ø"/>
            </a:pPr>
            <a:r>
              <a:rPr lang="fr-FR" sz="1100" dirty="0" smtClean="0"/>
              <a:t> La </a:t>
            </a:r>
            <a:r>
              <a:rPr lang="fr-FR" sz="1100" dirty="0"/>
              <a:t>suppression de plus de </a:t>
            </a:r>
            <a:r>
              <a:rPr lang="fr-FR" sz="1400" b="1" dirty="0"/>
              <a:t>400</a:t>
            </a:r>
            <a:r>
              <a:rPr lang="fr-FR" sz="1100" dirty="0"/>
              <a:t> tonnes de déchets par an pour Air France (casques jetables</a:t>
            </a:r>
            <a:r>
              <a:rPr lang="fr-FR" sz="1100" dirty="0" smtClean="0"/>
              <a:t>)</a:t>
            </a:r>
          </a:p>
          <a:p>
            <a:pPr lvl="0"/>
            <a:endParaRPr lang="fr-FR" sz="1100" dirty="0"/>
          </a:p>
          <a:p>
            <a:pPr lvl="0">
              <a:buFont typeface="Wingdings" pitchFamily="2" charset="2"/>
              <a:buChar char="Ø"/>
            </a:pPr>
            <a:r>
              <a:rPr lang="fr-FR" sz="1100" dirty="0" smtClean="0"/>
              <a:t> Une </a:t>
            </a:r>
            <a:r>
              <a:rPr lang="fr-FR" sz="1100" dirty="0"/>
              <a:t>demande de brevet en cours d’instruction auprès de l’INPI</a:t>
            </a:r>
          </a:p>
          <a:p>
            <a:endParaRPr lang="fr-FR" sz="800" dirty="0"/>
          </a:p>
        </p:txBody>
      </p:sp>
      <p:graphicFrame>
        <p:nvGraphicFramePr>
          <p:cNvPr id="14337" name="Object 1"/>
          <p:cNvGraphicFramePr>
            <a:graphicFrameLocks noChangeAspect="1"/>
          </p:cNvGraphicFramePr>
          <p:nvPr/>
        </p:nvGraphicFramePr>
        <p:xfrm>
          <a:off x="4714884" y="6667512"/>
          <a:ext cx="1895474" cy="2639492"/>
        </p:xfrm>
        <a:graphic>
          <a:graphicData uri="http://schemas.openxmlformats.org/presentationml/2006/ole">
            <p:oleObj spid="_x0000_s14337" name="Présentation" r:id="rId5" imgW="3427371" imgH="4570638" progId="PowerPoint.Show.12">
              <p:embed/>
            </p:oleObj>
          </a:graphicData>
        </a:graphic>
      </p:graphicFrame>
      <p:pic>
        <p:nvPicPr>
          <p:cNvPr id="8" name="Image 7" descr="000_5202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57430" y="8096272"/>
            <a:ext cx="2143140" cy="1214446"/>
          </a:xfrm>
          <a:prstGeom prst="rect">
            <a:avLst/>
          </a:prstGeom>
        </p:spPr>
      </p:pic>
      <p:pic>
        <p:nvPicPr>
          <p:cNvPr id="9" name="Image 8" descr="000_4308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5728" y="6667512"/>
            <a:ext cx="1857388" cy="2643206"/>
          </a:xfrm>
          <a:prstGeom prst="rect">
            <a:avLst/>
          </a:prstGeom>
        </p:spPr>
      </p:pic>
      <p:pic>
        <p:nvPicPr>
          <p:cNvPr id="10" name="Image 9" descr="DSC01084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57430" y="6667512"/>
            <a:ext cx="2125392" cy="1153236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714356" y="6381760"/>
            <a:ext cx="54292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00042" y="1881166"/>
            <a:ext cx="6000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fr-FR" sz="1100" dirty="0" smtClean="0"/>
              <a:t> Ce </a:t>
            </a:r>
            <a:r>
              <a:rPr lang="fr-FR" sz="1100" dirty="0"/>
              <a:t>projet d’activité pérenne et régulière sur l’année a créé une forte </a:t>
            </a:r>
            <a:r>
              <a:rPr lang="fr-FR" sz="1100" b="1" dirty="0"/>
              <a:t>motivation</a:t>
            </a:r>
            <a:r>
              <a:rPr lang="fr-FR" sz="1100" dirty="0"/>
              <a:t> au sein de l’équipe de </a:t>
            </a:r>
            <a:r>
              <a:rPr lang="fr-FR" sz="1100" dirty="0">
                <a:solidFill>
                  <a:srgbClr val="0070C0"/>
                </a:solidFill>
              </a:rPr>
              <a:t>l’EA d’Amiens </a:t>
            </a:r>
            <a:r>
              <a:rPr lang="fr-FR" sz="1100" dirty="0"/>
              <a:t>et permet de renouer avec la </a:t>
            </a:r>
            <a:r>
              <a:rPr lang="fr-FR" sz="1100" b="1" dirty="0"/>
              <a:t>croissance</a:t>
            </a:r>
            <a:r>
              <a:rPr lang="fr-FR" sz="1100" dirty="0"/>
              <a:t>.</a:t>
            </a:r>
          </a:p>
          <a:p>
            <a:r>
              <a:rPr lang="fr-FR" sz="1100" dirty="0"/>
              <a:t> </a:t>
            </a:r>
          </a:p>
          <a:p>
            <a:pPr lvl="0">
              <a:buFont typeface="Wingdings" pitchFamily="2" charset="2"/>
              <a:buChar char="ü"/>
            </a:pPr>
            <a:r>
              <a:rPr lang="fr-FR" sz="1100" dirty="0" smtClean="0"/>
              <a:t> Notre </a:t>
            </a:r>
            <a:r>
              <a:rPr lang="fr-FR" sz="1100" b="1" dirty="0"/>
              <a:t>engagement</a:t>
            </a:r>
            <a:r>
              <a:rPr lang="fr-FR" sz="1100" dirty="0"/>
              <a:t> avec un partenaire de notoriété mondiale comme </a:t>
            </a:r>
            <a:r>
              <a:rPr lang="fr-FR" sz="1100" b="1" dirty="0"/>
              <a:t>Air France</a:t>
            </a:r>
            <a:r>
              <a:rPr lang="fr-FR" sz="1100" dirty="0"/>
              <a:t>, reconnu comme </a:t>
            </a:r>
            <a:r>
              <a:rPr lang="fr-FR" sz="1100" b="1" dirty="0"/>
              <a:t>leader</a:t>
            </a:r>
            <a:r>
              <a:rPr lang="fr-FR" sz="1100" dirty="0"/>
              <a:t> international du transport aérien pour la mise en œuvre de sa politique RSE, sur ce projet typiquement « </a:t>
            </a:r>
            <a:r>
              <a:rPr lang="fr-FR" sz="1100" b="1" dirty="0"/>
              <a:t>Développement durable</a:t>
            </a:r>
            <a:r>
              <a:rPr lang="fr-FR" sz="1100" dirty="0"/>
              <a:t> » a été un élément décisif dans cette orientation stratégique et vitale pour notre entreprise adaptée.</a:t>
            </a:r>
          </a:p>
          <a:p>
            <a:endParaRPr lang="fr-FR" sz="1100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>
            <a:off x="571480" y="3738554"/>
            <a:ext cx="571504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cycle casqu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80" y="4524372"/>
            <a:ext cx="5715040" cy="4281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28604" y="2238356"/>
            <a:ext cx="60007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1100" b="1" dirty="0"/>
              <a:t> </a:t>
            </a:r>
            <a:r>
              <a:rPr lang="fr-FR" sz="1100" dirty="0" smtClean="0"/>
              <a:t>Le </a:t>
            </a:r>
            <a:r>
              <a:rPr lang="fr-FR" sz="1100" dirty="0"/>
              <a:t>site de vente en ligne </a:t>
            </a:r>
            <a:r>
              <a:rPr lang="fr-FR" sz="1100" b="1" u="sng" dirty="0" smtClean="0">
                <a:solidFill>
                  <a:srgbClr val="0070C0"/>
                </a:solidFill>
              </a:rPr>
              <a:t>handistore.fr</a:t>
            </a:r>
            <a:r>
              <a:rPr lang="fr-FR" sz="1100" dirty="0" smtClean="0"/>
              <a:t> a </a:t>
            </a:r>
            <a:r>
              <a:rPr lang="fr-FR" sz="1100" dirty="0"/>
              <a:t>été créé en </a:t>
            </a:r>
            <a:r>
              <a:rPr lang="fr-FR" sz="1400" b="1" dirty="0"/>
              <a:t>2011</a:t>
            </a:r>
            <a:r>
              <a:rPr lang="fr-FR" sz="1100" dirty="0"/>
              <a:t> au sein de </a:t>
            </a:r>
            <a:r>
              <a:rPr lang="fr-FR" sz="1100" dirty="0">
                <a:solidFill>
                  <a:srgbClr val="0070C0"/>
                </a:solidFill>
              </a:rPr>
              <a:t>l’Entreprise Adaptée d’Amiens</a:t>
            </a:r>
            <a:r>
              <a:rPr lang="fr-FR" sz="1100" dirty="0"/>
              <a:t>, il a été mis sur la toile en Janvier </a:t>
            </a:r>
            <a:r>
              <a:rPr lang="fr-FR" sz="1400" b="1" dirty="0"/>
              <a:t>2012</a:t>
            </a:r>
            <a:r>
              <a:rPr lang="fr-FR" sz="1100" dirty="0" smtClean="0"/>
              <a:t>.</a:t>
            </a:r>
          </a:p>
          <a:p>
            <a:endParaRPr lang="fr-FR" sz="1100" dirty="0"/>
          </a:p>
          <a:p>
            <a:pPr lvl="0">
              <a:buFont typeface="Wingdings" pitchFamily="2" charset="2"/>
              <a:buChar char="ü"/>
            </a:pPr>
            <a:r>
              <a:rPr lang="fr-FR" sz="1100" b="1" u="sng" dirty="0" smtClean="0">
                <a:hlinkClick r:id="rId4" tooltip="Opens external link in new window"/>
              </a:rPr>
              <a:t> </a:t>
            </a:r>
            <a:r>
              <a:rPr lang="fr-FR" sz="1100" b="1" u="sng" dirty="0" smtClean="0">
                <a:solidFill>
                  <a:srgbClr val="0070C0"/>
                </a:solidFill>
              </a:rPr>
              <a:t>handistore.fr</a:t>
            </a:r>
            <a:r>
              <a:rPr lang="fr-FR" sz="1100" dirty="0"/>
              <a:t> est le site de l'</a:t>
            </a:r>
            <a:r>
              <a:rPr lang="fr-FR" sz="1100" b="1" dirty="0"/>
              <a:t>Association des Paralysés de France </a:t>
            </a:r>
            <a:r>
              <a:rPr lang="fr-FR" sz="1100" dirty="0"/>
              <a:t>(APF) </a:t>
            </a:r>
            <a:r>
              <a:rPr lang="fr-FR" sz="1100" b="1" dirty="0"/>
              <a:t>dédié à la vente en ligne de matériel médical et de produits palliatifs</a:t>
            </a:r>
            <a:r>
              <a:rPr lang="fr-FR" sz="1100" dirty="0"/>
              <a:t> pour les personnes en situation de handicap ou de dépendance</a:t>
            </a:r>
            <a:r>
              <a:rPr lang="fr-FR" sz="1100" dirty="0" smtClean="0"/>
              <a:t>.</a:t>
            </a:r>
          </a:p>
          <a:p>
            <a:pPr lvl="0"/>
            <a:endParaRPr lang="fr-FR" sz="1100" dirty="0"/>
          </a:p>
          <a:p>
            <a:r>
              <a:rPr lang="fr-FR" sz="1100" dirty="0"/>
              <a:t> </a:t>
            </a:r>
            <a:endParaRPr lang="fr-FR" sz="1100" b="1" dirty="0"/>
          </a:p>
          <a:p>
            <a:pPr lvl="0">
              <a:buFont typeface="Wingdings" pitchFamily="2" charset="2"/>
              <a:buChar char="ü"/>
            </a:pPr>
            <a:r>
              <a:rPr lang="fr-FR" sz="1100" b="1" dirty="0" smtClean="0"/>
              <a:t> </a:t>
            </a:r>
            <a:r>
              <a:rPr lang="fr-FR" sz="1100" b="1" u="sng" dirty="0" smtClean="0"/>
              <a:t>Nos </a:t>
            </a:r>
            <a:r>
              <a:rPr lang="fr-FR" sz="1100" b="1" u="sng" dirty="0"/>
              <a:t>objectif</a:t>
            </a:r>
            <a:r>
              <a:rPr lang="fr-FR" sz="1100" u="sng" dirty="0"/>
              <a:t> </a:t>
            </a:r>
            <a:r>
              <a:rPr lang="fr-FR" sz="1100" dirty="0"/>
              <a:t>: </a:t>
            </a:r>
            <a:endParaRPr lang="fr-FR" sz="1100" dirty="0" smtClean="0"/>
          </a:p>
          <a:p>
            <a:pPr lvl="0"/>
            <a:endParaRPr lang="fr-FR" sz="1100" dirty="0" smtClean="0"/>
          </a:p>
          <a:p>
            <a:pPr lvl="0">
              <a:buFont typeface="Wingdings" pitchFamily="2" charset="2"/>
              <a:buChar char="Ø"/>
            </a:pPr>
            <a:r>
              <a:rPr lang="fr-FR" sz="1100" dirty="0" smtClean="0"/>
              <a:t> Proposer </a:t>
            </a:r>
            <a:r>
              <a:rPr lang="fr-FR" sz="1100" dirty="0"/>
              <a:t>des produits de </a:t>
            </a:r>
            <a:r>
              <a:rPr lang="fr-FR" sz="1100" b="1" dirty="0"/>
              <a:t>qualité</a:t>
            </a:r>
            <a:r>
              <a:rPr lang="fr-FR" sz="1100" dirty="0"/>
              <a:t> livrés </a:t>
            </a:r>
            <a:r>
              <a:rPr lang="fr-FR" sz="1100" dirty="0" smtClean="0"/>
              <a:t>directement chez le client </a:t>
            </a:r>
            <a:r>
              <a:rPr lang="fr-FR" sz="1100" dirty="0"/>
              <a:t>pour un quotidien </a:t>
            </a:r>
            <a:r>
              <a:rPr lang="fr-FR" sz="1100" b="1" dirty="0"/>
              <a:t>facilité</a:t>
            </a:r>
            <a:r>
              <a:rPr lang="fr-FR" sz="1100" dirty="0" smtClean="0"/>
              <a:t>.</a:t>
            </a:r>
          </a:p>
          <a:p>
            <a:pPr lvl="0"/>
            <a:endParaRPr lang="fr-FR" sz="1100" dirty="0" smtClean="0"/>
          </a:p>
          <a:p>
            <a:pPr lvl="0">
              <a:buFont typeface="Wingdings" pitchFamily="2" charset="2"/>
              <a:buChar char="Ø"/>
            </a:pPr>
            <a:r>
              <a:rPr lang="fr-FR" sz="1100" b="1" dirty="0" smtClean="0"/>
              <a:t> </a:t>
            </a:r>
            <a:r>
              <a:rPr lang="fr-FR" sz="1100" dirty="0" smtClean="0"/>
              <a:t>Être </a:t>
            </a:r>
            <a:r>
              <a:rPr lang="fr-FR" sz="1400" b="1" dirty="0" smtClean="0"/>
              <a:t>15</a:t>
            </a:r>
            <a:r>
              <a:rPr lang="fr-FR" sz="1100" b="1" dirty="0" smtClean="0"/>
              <a:t>% moins cher </a:t>
            </a:r>
            <a:r>
              <a:rPr lang="fr-FR" sz="1100" dirty="0" smtClean="0"/>
              <a:t>que la concurrence.</a:t>
            </a:r>
          </a:p>
          <a:p>
            <a:pPr lvl="0">
              <a:buFont typeface="Wingdings" pitchFamily="2" charset="2"/>
              <a:buChar char="Ø"/>
            </a:pPr>
            <a:endParaRPr lang="fr-FR" sz="1100" dirty="0" smtClean="0"/>
          </a:p>
          <a:p>
            <a:pPr lvl="0">
              <a:buFont typeface="Wingdings" pitchFamily="2" charset="2"/>
              <a:buChar char="Ø"/>
            </a:pPr>
            <a:r>
              <a:rPr lang="fr-FR" sz="1100" dirty="0" smtClean="0"/>
              <a:t> Livrer le client en </a:t>
            </a:r>
            <a:r>
              <a:rPr lang="fr-FR" sz="1400" b="1" dirty="0" smtClean="0"/>
              <a:t>48</a:t>
            </a:r>
            <a:r>
              <a:rPr lang="fr-FR" sz="1100" b="1" dirty="0" smtClean="0"/>
              <a:t>h</a:t>
            </a:r>
            <a:r>
              <a:rPr lang="fr-FR" sz="1100" dirty="0" smtClean="0"/>
              <a:t> dès réception de sa commande. </a:t>
            </a:r>
          </a:p>
          <a:p>
            <a:pPr lvl="0">
              <a:buFont typeface="Wingdings" pitchFamily="2" charset="2"/>
              <a:buChar char="Ø"/>
            </a:pPr>
            <a:endParaRPr lang="fr-FR" sz="1100" dirty="0" smtClean="0"/>
          </a:p>
          <a:p>
            <a:pPr lvl="0"/>
            <a:endParaRPr lang="fr-FR" sz="1100" dirty="0"/>
          </a:p>
          <a:p>
            <a:endParaRPr lang="fr-FR" sz="1100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642918" y="5238752"/>
            <a:ext cx="557216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071546" y="1595414"/>
            <a:ext cx="3357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… Un site de vente en ligne</a:t>
            </a: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8" y="5667380"/>
            <a:ext cx="4929197" cy="366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17</a:t>
            </a:fld>
            <a:endParaRPr lang="fr-FR"/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857232" y="1595414"/>
          <a:ext cx="5214974" cy="7572428"/>
        </p:xfrm>
        <a:graphic>
          <a:graphicData uri="http://schemas.openxmlformats.org/presentationml/2006/ole">
            <p:oleObj spid="_x0000_s16385" name="Acrobat Document" r:id="rId5" imgW="10801350" imgH="16202025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071546" y="1595414"/>
            <a:ext cx="3143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… Un entrepôt</a:t>
            </a:r>
            <a:endParaRPr lang="fr-FR" sz="1600" b="1" u="sng" dirty="0">
              <a:solidFill>
                <a:srgbClr val="0070C0"/>
              </a:solidFill>
            </a:endParaRPr>
          </a:p>
        </p:txBody>
      </p:sp>
      <p:pic>
        <p:nvPicPr>
          <p:cNvPr id="6" name="Image 5" descr="DSCN061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00504" y="4452934"/>
            <a:ext cx="1928826" cy="2786081"/>
          </a:xfrm>
          <a:prstGeom prst="rect">
            <a:avLst/>
          </a:prstGeom>
        </p:spPr>
      </p:pic>
      <p:pic>
        <p:nvPicPr>
          <p:cNvPr id="8" name="Image 7" descr="DSCN062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7232" y="7524768"/>
            <a:ext cx="5072098" cy="2000264"/>
          </a:xfrm>
          <a:prstGeom prst="rect">
            <a:avLst/>
          </a:prstGeom>
        </p:spPr>
      </p:pic>
      <p:pic>
        <p:nvPicPr>
          <p:cNvPr id="9" name="Image 8" descr="dépot 006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7232" y="4452934"/>
            <a:ext cx="2066923" cy="278608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14356" y="2309794"/>
            <a:ext cx="50006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1100" dirty="0" smtClean="0"/>
              <a:t> Un espace </a:t>
            </a:r>
            <a:r>
              <a:rPr lang="fr-FR" sz="1100" b="1" dirty="0" smtClean="0"/>
              <a:t>sécurisé</a:t>
            </a:r>
            <a:r>
              <a:rPr lang="fr-FR" sz="1100" dirty="0" smtClean="0"/>
              <a:t> de </a:t>
            </a:r>
            <a:r>
              <a:rPr lang="fr-FR" sz="1400" b="1" dirty="0" smtClean="0"/>
              <a:t>4200</a:t>
            </a:r>
            <a:r>
              <a:rPr lang="fr-FR" sz="1100" b="1" dirty="0" smtClean="0"/>
              <a:t> m²</a:t>
            </a:r>
            <a:r>
              <a:rPr lang="fr-FR" sz="1100" dirty="0" smtClean="0"/>
              <a:t> nous permet de gérer vos flux de matières:</a:t>
            </a:r>
          </a:p>
          <a:p>
            <a:r>
              <a:rPr lang="fr-FR" sz="11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fr-FR" sz="1100" dirty="0"/>
              <a:t> </a:t>
            </a:r>
            <a:r>
              <a:rPr lang="fr-FR" sz="1100" dirty="0" smtClean="0"/>
              <a:t>Réception</a:t>
            </a:r>
          </a:p>
          <a:p>
            <a:endParaRPr lang="fr-FR" sz="1100" dirty="0" smtClean="0"/>
          </a:p>
          <a:p>
            <a:pPr>
              <a:buFont typeface="Wingdings" pitchFamily="2" charset="2"/>
              <a:buChar char="Ø"/>
            </a:pPr>
            <a:r>
              <a:rPr lang="fr-FR" sz="1100" dirty="0" smtClean="0"/>
              <a:t> Stockage</a:t>
            </a:r>
          </a:p>
          <a:p>
            <a:endParaRPr lang="fr-FR" sz="1100" dirty="0" smtClean="0"/>
          </a:p>
          <a:p>
            <a:pPr>
              <a:buFont typeface="Wingdings" pitchFamily="2" charset="2"/>
              <a:buChar char="Ø"/>
            </a:pPr>
            <a:r>
              <a:rPr lang="fr-FR" sz="1100" dirty="0"/>
              <a:t> </a:t>
            </a:r>
            <a:r>
              <a:rPr lang="fr-FR" sz="1100" dirty="0" smtClean="0"/>
              <a:t>Préparation de commandes</a:t>
            </a:r>
          </a:p>
          <a:p>
            <a:endParaRPr lang="fr-FR" sz="1100" dirty="0" smtClean="0"/>
          </a:p>
          <a:p>
            <a:pPr>
              <a:buFont typeface="Wingdings" pitchFamily="2" charset="2"/>
              <a:buChar char="Ø"/>
            </a:pPr>
            <a:r>
              <a:rPr lang="fr-FR" sz="1100" dirty="0"/>
              <a:t> </a:t>
            </a:r>
            <a:r>
              <a:rPr lang="fr-FR" sz="1100" dirty="0" smtClean="0"/>
              <a:t>Expédition </a:t>
            </a:r>
            <a:endParaRPr lang="fr-FR" sz="1100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785794" y="4167182"/>
            <a:ext cx="514353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53249" name="Object 1"/>
          <p:cNvGraphicFramePr>
            <a:graphicFrameLocks noChangeAspect="1"/>
          </p:cNvGraphicFramePr>
          <p:nvPr/>
        </p:nvGraphicFramePr>
        <p:xfrm>
          <a:off x="357166" y="2952736"/>
          <a:ext cx="3274154" cy="5715040"/>
        </p:xfrm>
        <a:graphic>
          <a:graphicData uri="http://schemas.openxmlformats.org/presentationml/2006/ole">
            <p:oleObj spid="_x0000_s53249" name="Image bitmap" r:id="rId5" imgW="3704762" imgH="6466667" progId="PBrush">
              <p:embed/>
            </p:oleObj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1000108" y="1523976"/>
            <a:ext cx="3000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Ils parlent de nous…</a:t>
            </a:r>
            <a:endParaRPr lang="fr-FR" sz="1600" b="1" u="sng" dirty="0">
              <a:solidFill>
                <a:srgbClr val="0070C0"/>
              </a:solidFill>
            </a:endParaRP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25" y="1881166"/>
            <a:ext cx="35718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7628" y="3952868"/>
            <a:ext cx="242887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7628" y="6238884"/>
            <a:ext cx="24384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ZoneTexte 10"/>
          <p:cNvSpPr txBox="1"/>
          <p:nvPr/>
        </p:nvSpPr>
        <p:spPr>
          <a:xfrm>
            <a:off x="357166" y="8667776"/>
            <a:ext cx="2000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« Les Echos » - 25/06/2013</a:t>
            </a:r>
            <a:endParaRPr lang="fr-FR" sz="11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4214794" y="3667116"/>
            <a:ext cx="26432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« Agir en Picardie » - Avril/Mai 2013</a:t>
            </a:r>
            <a:endParaRPr lang="fr-FR" sz="11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2571744" y="9525032"/>
            <a:ext cx="4071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« Agir en Picardie » - Décembre 2011/Janvier 2012</a:t>
            </a:r>
            <a:endParaRPr lang="fr-FR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071546" y="1523976"/>
            <a:ext cx="15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Sommaire</a:t>
            </a:r>
            <a:endParaRPr lang="fr-FR" sz="1600" b="1" u="sng" dirty="0">
              <a:solidFill>
                <a:srgbClr val="0070C0"/>
              </a:solidFill>
            </a:endParaRPr>
          </a:p>
        </p:txBody>
      </p:sp>
      <p:pic>
        <p:nvPicPr>
          <p:cNvPr id="4" name="Image 3" descr="logo.bm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42918" y="2095480"/>
            <a:ext cx="5572164" cy="7494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fr-FR" sz="1200" b="1" u="sng" dirty="0" smtClean="0"/>
              <a:t>Présentation de l’entreprise</a:t>
            </a:r>
          </a:p>
          <a:p>
            <a:pPr marL="342900" indent="-342900">
              <a:buFont typeface="Wingdings" pitchFamily="2" charset="2"/>
              <a:buChar char="Ø"/>
            </a:pPr>
            <a:endParaRPr lang="fr-FR" sz="11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sz="1100" dirty="0" smtClean="0"/>
              <a:t>Avant propos – page </a:t>
            </a:r>
            <a:r>
              <a:rPr lang="fr-FR" sz="1400" b="1" dirty="0" smtClean="0"/>
              <a:t>3</a:t>
            </a:r>
            <a:endParaRPr lang="fr-FR" sz="1100" b="1" dirty="0" smtClean="0"/>
          </a:p>
          <a:p>
            <a:pPr marL="342900" indent="-342900"/>
            <a:endParaRPr lang="fr-FR" sz="11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sz="1100" dirty="0" smtClean="0"/>
              <a:t>Vue aérienne de l’entreprise – page </a:t>
            </a:r>
            <a:r>
              <a:rPr lang="fr-FR" sz="1400" b="1" dirty="0" smtClean="0"/>
              <a:t>4</a:t>
            </a:r>
            <a:endParaRPr lang="fr-FR" sz="1100" b="1" dirty="0" smtClean="0"/>
          </a:p>
          <a:p>
            <a:pPr marL="342900" indent="-342900"/>
            <a:endParaRPr lang="fr-FR" sz="11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sz="1100" dirty="0" smtClean="0"/>
              <a:t>Organigramme – page </a:t>
            </a:r>
            <a:r>
              <a:rPr lang="fr-FR" sz="1400" b="1" dirty="0" smtClean="0"/>
              <a:t>5</a:t>
            </a:r>
            <a:endParaRPr lang="fr-FR" sz="1100" b="1" dirty="0" smtClean="0"/>
          </a:p>
          <a:p>
            <a:pPr marL="342900" indent="-342900"/>
            <a:endParaRPr lang="fr-FR" sz="11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sz="1100" dirty="0" smtClean="0"/>
              <a:t>Qui sommes-nous? Nos atouts – page </a:t>
            </a:r>
            <a:r>
              <a:rPr lang="fr-FR" sz="1400" b="1" dirty="0" smtClean="0"/>
              <a:t>6</a:t>
            </a:r>
            <a:endParaRPr lang="fr-FR" sz="1100" b="1" dirty="0" smtClean="0"/>
          </a:p>
          <a:p>
            <a:pPr marL="342900" indent="-342900"/>
            <a:endParaRPr lang="fr-FR" sz="11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sz="1100" dirty="0" smtClean="0"/>
              <a:t>Nos certifications ISO – page </a:t>
            </a:r>
            <a:r>
              <a:rPr lang="fr-FR" sz="1400" b="1" dirty="0" smtClean="0"/>
              <a:t>7</a:t>
            </a:r>
            <a:endParaRPr lang="fr-FR" sz="1100" b="1" dirty="0" smtClean="0"/>
          </a:p>
          <a:p>
            <a:pPr marL="342900" indent="-342900"/>
            <a:endParaRPr lang="fr-FR" sz="1100" dirty="0" smtClean="0"/>
          </a:p>
          <a:p>
            <a:pPr marL="342900" indent="-342900"/>
            <a:r>
              <a:rPr lang="fr-FR" sz="1200" b="1" u="sng" dirty="0" smtClean="0"/>
              <a:t>Nos activités</a:t>
            </a:r>
          </a:p>
          <a:p>
            <a:pPr marL="342900" indent="-342900"/>
            <a:endParaRPr lang="fr-FR" sz="11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sz="1100" dirty="0" smtClean="0"/>
              <a:t>Un secteur automobile – page </a:t>
            </a:r>
            <a:r>
              <a:rPr lang="fr-FR" sz="1400" b="1" dirty="0" smtClean="0"/>
              <a:t>8</a:t>
            </a:r>
            <a:endParaRPr lang="fr-FR" sz="1100" b="1" dirty="0" smtClean="0"/>
          </a:p>
          <a:p>
            <a:pPr marL="342900" indent="-342900"/>
            <a:endParaRPr lang="fr-FR" sz="11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sz="1100" dirty="0" smtClean="0"/>
              <a:t>Un secteur conditionnement – page </a:t>
            </a:r>
            <a:r>
              <a:rPr lang="fr-FR" sz="1400" b="1" dirty="0" smtClean="0"/>
              <a:t>9</a:t>
            </a:r>
            <a:endParaRPr lang="fr-FR" sz="1100" b="1" dirty="0" smtClean="0"/>
          </a:p>
          <a:p>
            <a:pPr marL="342900" indent="-342900"/>
            <a:endParaRPr lang="fr-FR" sz="11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sz="1100" dirty="0" smtClean="0"/>
              <a:t>Un secteur câblage – page </a:t>
            </a:r>
            <a:r>
              <a:rPr lang="fr-FR" sz="1400" b="1" dirty="0" smtClean="0"/>
              <a:t>10</a:t>
            </a:r>
            <a:endParaRPr lang="fr-FR" sz="1100" b="1" dirty="0" smtClean="0"/>
          </a:p>
          <a:p>
            <a:pPr marL="342900" indent="-342900"/>
            <a:endParaRPr lang="fr-FR" sz="11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sz="1100" dirty="0" smtClean="0"/>
              <a:t>Un secteur verrerie – page </a:t>
            </a:r>
            <a:r>
              <a:rPr lang="fr-FR" sz="1400" b="1" dirty="0" smtClean="0"/>
              <a:t>11</a:t>
            </a:r>
            <a:r>
              <a:rPr lang="fr-FR" sz="1100" dirty="0" smtClean="0"/>
              <a:t> </a:t>
            </a:r>
            <a:r>
              <a:rPr lang="fr-FR" sz="1100" dirty="0" smtClean="0"/>
              <a:t>&amp; </a:t>
            </a:r>
            <a:r>
              <a:rPr lang="fr-FR" sz="1400" b="1" dirty="0" smtClean="0"/>
              <a:t>12</a:t>
            </a:r>
            <a:endParaRPr lang="fr-FR" sz="1100" b="1" dirty="0" smtClean="0"/>
          </a:p>
          <a:p>
            <a:pPr marL="342900" indent="-342900"/>
            <a:endParaRPr lang="fr-FR" sz="11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sz="1100" dirty="0" smtClean="0"/>
              <a:t>Un secteur tertiaire – page </a:t>
            </a:r>
            <a:r>
              <a:rPr lang="fr-FR" sz="1400" b="1" dirty="0" smtClean="0"/>
              <a:t>13</a:t>
            </a:r>
            <a:endParaRPr lang="fr-FR" sz="1100" b="1" dirty="0" smtClean="0"/>
          </a:p>
          <a:p>
            <a:pPr marL="342900" indent="-342900"/>
            <a:endParaRPr lang="fr-FR" sz="11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sz="1100" dirty="0" smtClean="0"/>
              <a:t>Reconditionnement de casques audio – page </a:t>
            </a:r>
            <a:r>
              <a:rPr lang="fr-FR" sz="1400" b="1" dirty="0" smtClean="0"/>
              <a:t>14</a:t>
            </a:r>
            <a:r>
              <a:rPr lang="fr-FR" sz="1100" dirty="0" smtClean="0"/>
              <a:t> </a:t>
            </a:r>
            <a:r>
              <a:rPr lang="fr-FR" sz="1100" dirty="0" smtClean="0"/>
              <a:t>&amp; </a:t>
            </a:r>
            <a:r>
              <a:rPr lang="fr-FR" sz="1400" b="1" dirty="0" smtClean="0"/>
              <a:t>15</a:t>
            </a:r>
            <a:endParaRPr lang="fr-FR" sz="1100" b="1" dirty="0" smtClean="0"/>
          </a:p>
          <a:p>
            <a:pPr marL="342900" indent="-342900"/>
            <a:endParaRPr lang="fr-FR" sz="11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sz="1100" dirty="0" smtClean="0"/>
              <a:t>Un site de vente en ligne – pages</a:t>
            </a:r>
            <a:r>
              <a:rPr lang="fr-FR" sz="1400" b="1" dirty="0" smtClean="0"/>
              <a:t> </a:t>
            </a:r>
            <a:r>
              <a:rPr lang="fr-FR" sz="1400" b="1" dirty="0" smtClean="0"/>
              <a:t>16 </a:t>
            </a:r>
            <a:r>
              <a:rPr lang="fr-FR" sz="1100" dirty="0" smtClean="0"/>
              <a:t>&amp;</a:t>
            </a:r>
            <a:r>
              <a:rPr lang="fr-FR" sz="1400" b="1" dirty="0" smtClean="0"/>
              <a:t> </a:t>
            </a:r>
            <a:r>
              <a:rPr lang="fr-FR" sz="1400" b="1" dirty="0" smtClean="0"/>
              <a:t>17</a:t>
            </a:r>
            <a:endParaRPr lang="fr-FR" sz="1100" b="1" dirty="0" smtClean="0"/>
          </a:p>
          <a:p>
            <a:pPr marL="342900" indent="-342900"/>
            <a:endParaRPr lang="fr-FR" sz="11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sz="1100" dirty="0" smtClean="0"/>
              <a:t>Un entrepôt – page </a:t>
            </a:r>
            <a:r>
              <a:rPr lang="fr-FR" sz="1400" b="1" dirty="0" smtClean="0"/>
              <a:t>18</a:t>
            </a:r>
            <a:endParaRPr lang="fr-FR" sz="1100" b="1" dirty="0" smtClean="0"/>
          </a:p>
          <a:p>
            <a:pPr marL="342900" indent="-342900"/>
            <a:endParaRPr lang="fr-FR" sz="1100" dirty="0" smtClean="0"/>
          </a:p>
          <a:p>
            <a:pPr marL="342900" indent="-342900"/>
            <a:r>
              <a:rPr lang="fr-FR" sz="1200" b="1" u="sng" dirty="0" smtClean="0"/>
              <a:t>Revue de presse</a:t>
            </a:r>
          </a:p>
          <a:p>
            <a:pPr marL="342900" indent="-342900"/>
            <a:endParaRPr lang="fr-FR" sz="11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sz="1100" dirty="0" smtClean="0"/>
              <a:t>Ils parlent de nous – pages </a:t>
            </a:r>
            <a:r>
              <a:rPr lang="fr-FR" sz="1400" b="1" dirty="0" smtClean="0"/>
              <a:t>19</a:t>
            </a:r>
            <a:r>
              <a:rPr lang="fr-FR" sz="1100" dirty="0" smtClean="0"/>
              <a:t> </a:t>
            </a:r>
            <a:r>
              <a:rPr lang="fr-FR" sz="1100" dirty="0" smtClean="0"/>
              <a:t>&amp; </a:t>
            </a:r>
            <a:r>
              <a:rPr lang="fr-FR" sz="1400" b="1" dirty="0" smtClean="0"/>
              <a:t>20</a:t>
            </a:r>
            <a:endParaRPr lang="fr-FR" sz="1100" b="1" dirty="0" smtClean="0"/>
          </a:p>
          <a:p>
            <a:pPr marL="342900" indent="-342900"/>
            <a:endParaRPr lang="fr-FR" sz="1100" dirty="0" smtClean="0"/>
          </a:p>
          <a:p>
            <a:pPr marL="342900" indent="-342900"/>
            <a:r>
              <a:rPr lang="fr-FR" sz="1200" b="1" u="sng" dirty="0" smtClean="0"/>
              <a:t>Infos pratiques</a:t>
            </a:r>
          </a:p>
          <a:p>
            <a:pPr marL="342900" indent="-342900"/>
            <a:endParaRPr lang="fr-FR" sz="11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sz="1100" dirty="0" smtClean="0"/>
              <a:t>Taxe </a:t>
            </a:r>
            <a:r>
              <a:rPr lang="fr-FR" sz="1100" dirty="0" err="1" smtClean="0"/>
              <a:t>Agefiph</a:t>
            </a:r>
            <a:r>
              <a:rPr lang="fr-FR" sz="1100" dirty="0" smtClean="0"/>
              <a:t> – page </a:t>
            </a:r>
            <a:r>
              <a:rPr lang="fr-FR" sz="1400" b="1" dirty="0" smtClean="0"/>
              <a:t>21</a:t>
            </a:r>
            <a:endParaRPr lang="fr-FR" sz="1100" b="1" dirty="0" smtClean="0"/>
          </a:p>
          <a:p>
            <a:pPr marL="342900" indent="-342900"/>
            <a:endParaRPr lang="fr-FR" sz="11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sz="1100" dirty="0" smtClean="0"/>
              <a:t>Nous contacter &amp; Plan d’accès – page </a:t>
            </a:r>
            <a:r>
              <a:rPr lang="fr-FR" sz="1400" b="1" dirty="0" smtClean="0"/>
              <a:t>22</a:t>
            </a:r>
            <a:endParaRPr lang="fr-FR" sz="1100" b="1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94" y="1738290"/>
            <a:ext cx="5254907" cy="743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785794" y="9310718"/>
            <a:ext cx="22860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« Faire Face » - Novembre 2012</a:t>
            </a:r>
            <a:endParaRPr lang="fr-FR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000108" y="1738290"/>
            <a:ext cx="3000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Taxe AGEFIPH</a:t>
            </a:r>
            <a:endParaRPr lang="fr-FR" sz="1600" b="1" u="sng" dirty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71480" y="2452670"/>
            <a:ext cx="585791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1100" dirty="0" smtClean="0"/>
              <a:t> Faire appel aux services d’une </a:t>
            </a:r>
            <a:r>
              <a:rPr lang="fr-FR" sz="1100" dirty="0" smtClean="0">
                <a:solidFill>
                  <a:srgbClr val="0070C0"/>
                </a:solidFill>
              </a:rPr>
              <a:t>Entreprise</a:t>
            </a:r>
            <a:r>
              <a:rPr lang="fr-FR" sz="1100" dirty="0" smtClean="0"/>
              <a:t> </a:t>
            </a:r>
            <a:r>
              <a:rPr lang="fr-FR" sz="1100" dirty="0" smtClean="0">
                <a:solidFill>
                  <a:srgbClr val="0070C0"/>
                </a:solidFill>
              </a:rPr>
              <a:t>Adaptée</a:t>
            </a:r>
            <a:r>
              <a:rPr lang="fr-FR" sz="1100" dirty="0" smtClean="0"/>
              <a:t> comme fournisseur est un </a:t>
            </a:r>
            <a:r>
              <a:rPr lang="fr-FR" sz="1100" b="1" dirty="0" smtClean="0"/>
              <a:t>acte citoyen</a:t>
            </a:r>
            <a:r>
              <a:rPr lang="fr-FR" sz="1100" dirty="0" smtClean="0"/>
              <a:t>.</a:t>
            </a:r>
          </a:p>
          <a:p>
            <a:pPr>
              <a:buFont typeface="Wingdings" pitchFamily="2" charset="2"/>
              <a:buChar char="ü"/>
            </a:pPr>
            <a:endParaRPr lang="fr-FR" sz="1100" dirty="0" smtClean="0"/>
          </a:p>
          <a:p>
            <a:pPr>
              <a:buFont typeface="Wingdings" pitchFamily="2" charset="2"/>
              <a:buChar char="ü"/>
            </a:pPr>
            <a:r>
              <a:rPr lang="fr-FR" sz="1100" dirty="0" smtClean="0"/>
              <a:t> C’est l’opportunité d’affirmer vos </a:t>
            </a:r>
            <a:r>
              <a:rPr lang="fr-FR" sz="1100" b="1" dirty="0" smtClean="0"/>
              <a:t>valeurs</a:t>
            </a:r>
            <a:r>
              <a:rPr lang="fr-FR" sz="1100" dirty="0" smtClean="0"/>
              <a:t> de </a:t>
            </a:r>
            <a:r>
              <a:rPr lang="fr-FR" sz="1100" b="1" dirty="0" smtClean="0"/>
              <a:t>solidarité</a:t>
            </a:r>
            <a:r>
              <a:rPr lang="fr-FR" sz="1100" dirty="0" smtClean="0"/>
              <a:t> en interne comme en externe et de les intégrer dans vos choix.</a:t>
            </a:r>
          </a:p>
          <a:p>
            <a:pPr>
              <a:buFont typeface="Wingdings" pitchFamily="2" charset="2"/>
              <a:buChar char="ü"/>
            </a:pPr>
            <a:endParaRPr lang="fr-FR" sz="1100" dirty="0" smtClean="0"/>
          </a:p>
          <a:p>
            <a:pPr>
              <a:buFont typeface="Wingdings" pitchFamily="2" charset="2"/>
              <a:buChar char="ü"/>
            </a:pPr>
            <a:r>
              <a:rPr lang="fr-FR" sz="1100" dirty="0" smtClean="0"/>
              <a:t> Vous contribuez à la lutte </a:t>
            </a:r>
            <a:r>
              <a:rPr lang="fr-FR" sz="1100" b="1" dirty="0" smtClean="0"/>
              <a:t>contre l’exclusion et la discrimination </a:t>
            </a:r>
            <a:r>
              <a:rPr lang="fr-FR" sz="1100" dirty="0" smtClean="0"/>
              <a:t>des personnes en situation de handicap. Répondant ainsi en partie à votre </a:t>
            </a:r>
            <a:r>
              <a:rPr lang="fr-FR" sz="1100" b="1" dirty="0" smtClean="0"/>
              <a:t>obligation d’emploi </a:t>
            </a:r>
            <a:r>
              <a:rPr lang="fr-FR" sz="1100" dirty="0" smtClean="0"/>
              <a:t>de personnes handicapées, vous </a:t>
            </a:r>
            <a:r>
              <a:rPr lang="fr-FR" sz="1100" b="1" dirty="0" smtClean="0"/>
              <a:t>bénéficiez</a:t>
            </a:r>
            <a:r>
              <a:rPr lang="fr-FR" sz="1100" dirty="0" smtClean="0"/>
              <a:t> d’une </a:t>
            </a:r>
            <a:r>
              <a:rPr lang="fr-FR" sz="1100" b="1" dirty="0" smtClean="0"/>
              <a:t>réduction</a:t>
            </a:r>
            <a:r>
              <a:rPr lang="fr-FR" sz="1100" dirty="0" smtClean="0"/>
              <a:t> de votre contribution à l’</a:t>
            </a:r>
            <a:r>
              <a:rPr lang="fr-FR" sz="1100" b="1" dirty="0" smtClean="0"/>
              <a:t>AGEFIPH</a:t>
            </a:r>
            <a:r>
              <a:rPr lang="fr-FR" sz="1100" dirty="0" smtClean="0"/>
              <a:t> ou au </a:t>
            </a:r>
            <a:r>
              <a:rPr lang="fr-FR" sz="1100" b="1" dirty="0" smtClean="0"/>
              <a:t>FIPHFP</a:t>
            </a:r>
            <a:r>
              <a:rPr lang="fr-FR" sz="1100" dirty="0" smtClean="0"/>
              <a:t>.</a:t>
            </a:r>
          </a:p>
          <a:p>
            <a:pPr>
              <a:buFont typeface="Wingdings" pitchFamily="2" charset="2"/>
              <a:buChar char="ü"/>
            </a:pPr>
            <a:endParaRPr lang="fr-FR" sz="1100" dirty="0" smtClean="0"/>
          </a:p>
          <a:p>
            <a:pPr>
              <a:buFont typeface="Wingdings" pitchFamily="2" charset="2"/>
              <a:buChar char="ü"/>
            </a:pPr>
            <a:r>
              <a:rPr lang="fr-FR" sz="1100" dirty="0" smtClean="0"/>
              <a:t> Cette </a:t>
            </a:r>
            <a:r>
              <a:rPr lang="fr-FR" sz="1100" b="1" dirty="0" smtClean="0"/>
              <a:t>démarche</a:t>
            </a:r>
            <a:r>
              <a:rPr lang="fr-FR" sz="1100" dirty="0" smtClean="0"/>
              <a:t> </a:t>
            </a:r>
            <a:r>
              <a:rPr lang="fr-FR" sz="1100" b="1" dirty="0" smtClean="0"/>
              <a:t>citoyenne</a:t>
            </a:r>
            <a:r>
              <a:rPr lang="fr-FR" sz="1100" dirty="0" smtClean="0"/>
              <a:t> confère à votre entreprise une autre dimension </a:t>
            </a:r>
            <a:r>
              <a:rPr lang="fr-FR" sz="1100" b="1" dirty="0" smtClean="0"/>
              <a:t>humaine</a:t>
            </a:r>
            <a:r>
              <a:rPr lang="fr-FR" sz="1100" dirty="0" smtClean="0"/>
              <a:t>.</a:t>
            </a:r>
          </a:p>
          <a:p>
            <a:endParaRPr lang="fr-FR" sz="1100" dirty="0" smtClean="0"/>
          </a:p>
          <a:p>
            <a:endParaRPr lang="fr-FR" sz="1100" dirty="0" smtClean="0"/>
          </a:p>
          <a:p>
            <a:endParaRPr lang="fr-FR" sz="1100" dirty="0" smtClean="0"/>
          </a:p>
          <a:p>
            <a:endParaRPr lang="fr-FR" sz="1100" dirty="0"/>
          </a:p>
        </p:txBody>
      </p:sp>
      <p:pic>
        <p:nvPicPr>
          <p:cNvPr id="8" name="Image 7" descr="agefip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64" y="8382024"/>
            <a:ext cx="3143272" cy="880478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642918" y="5595942"/>
            <a:ext cx="550072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handicap-2008_Page_01_Image_00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7430" y="6096008"/>
            <a:ext cx="2071702" cy="1794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32" y="5095876"/>
            <a:ext cx="5339336" cy="401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1000108" y="4095744"/>
            <a:ext cx="1857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Plan d’accès</a:t>
            </a:r>
            <a:endParaRPr lang="fr-FR" sz="1600" b="1" u="sng" dirty="0">
              <a:solidFill>
                <a:srgbClr val="0070C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00108" y="1595414"/>
            <a:ext cx="1714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Nous contacter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357298" y="2309794"/>
            <a:ext cx="4214842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70C0"/>
                </a:solidFill>
              </a:rPr>
              <a:t>Entreprise Adaptée P. </a:t>
            </a:r>
            <a:r>
              <a:rPr lang="fr-FR" sz="1400" dirty="0" err="1" smtClean="0">
                <a:solidFill>
                  <a:srgbClr val="0070C0"/>
                </a:solidFill>
              </a:rPr>
              <a:t>Floucault</a:t>
            </a:r>
            <a:endParaRPr lang="fr-FR" sz="1400" dirty="0" smtClean="0">
              <a:solidFill>
                <a:srgbClr val="0070C0"/>
              </a:solidFill>
            </a:endParaRPr>
          </a:p>
          <a:p>
            <a:pPr algn="ctr"/>
            <a:r>
              <a:rPr lang="fr-FR" sz="1400" dirty="0" smtClean="0">
                <a:solidFill>
                  <a:srgbClr val="0070C0"/>
                </a:solidFill>
              </a:rPr>
              <a:t>2, rue Le Tintoret</a:t>
            </a:r>
          </a:p>
          <a:p>
            <a:pPr algn="ctr"/>
            <a:r>
              <a:rPr lang="fr-FR" sz="1400" dirty="0" smtClean="0">
                <a:solidFill>
                  <a:srgbClr val="0070C0"/>
                </a:solidFill>
              </a:rPr>
              <a:t>BP 70026</a:t>
            </a:r>
          </a:p>
          <a:p>
            <a:pPr algn="ctr"/>
            <a:r>
              <a:rPr lang="fr-FR" sz="1400" dirty="0" smtClean="0">
                <a:solidFill>
                  <a:srgbClr val="0070C0"/>
                </a:solidFill>
              </a:rPr>
              <a:t>80081 AMIENS Cedex 2</a:t>
            </a:r>
          </a:p>
          <a:p>
            <a:pPr algn="ctr"/>
            <a:r>
              <a:rPr lang="fr-FR" sz="1400" dirty="0" smtClean="0">
                <a:solidFill>
                  <a:srgbClr val="0070C0"/>
                </a:solidFill>
              </a:rPr>
              <a:t>Tél: 03.22.43.54.19</a:t>
            </a:r>
          </a:p>
          <a:p>
            <a:pPr algn="ctr"/>
            <a:r>
              <a:rPr lang="fr-FR" sz="1400" dirty="0" smtClean="0">
                <a:solidFill>
                  <a:srgbClr val="0070C0"/>
                </a:solidFill>
              </a:rPr>
              <a:t>Fax: 03.22.40.62.89</a:t>
            </a:r>
            <a:endParaRPr lang="fr-FR" sz="1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785794" y="2381232"/>
            <a:ext cx="5214974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Madame, Monsieur,</a:t>
            </a:r>
          </a:p>
          <a:p>
            <a:endParaRPr lang="fr-FR" sz="1100" dirty="0" smtClean="0"/>
          </a:p>
          <a:p>
            <a:r>
              <a:rPr lang="fr-FR" sz="1100" dirty="0" smtClean="0"/>
              <a:t>A travers cette présentation, nous vous invitons à découvrir l’</a:t>
            </a:r>
            <a:r>
              <a:rPr lang="fr-FR" sz="1100" dirty="0" smtClean="0">
                <a:solidFill>
                  <a:srgbClr val="0070C0"/>
                </a:solidFill>
              </a:rPr>
              <a:t>Entreprise Adaptée P. </a:t>
            </a:r>
            <a:r>
              <a:rPr lang="fr-FR" sz="1100" dirty="0" err="1" smtClean="0">
                <a:solidFill>
                  <a:srgbClr val="0070C0"/>
                </a:solidFill>
              </a:rPr>
              <a:t>Floucault</a:t>
            </a:r>
            <a:r>
              <a:rPr lang="fr-FR" sz="1100" dirty="0" smtClean="0">
                <a:solidFill>
                  <a:srgbClr val="0070C0"/>
                </a:solidFill>
              </a:rPr>
              <a:t> d’Amiens </a:t>
            </a:r>
            <a:r>
              <a:rPr lang="fr-FR" sz="1100" dirty="0" smtClean="0"/>
              <a:t>et ses différentes activités.</a:t>
            </a:r>
          </a:p>
          <a:p>
            <a:endParaRPr lang="fr-FR" sz="1100" dirty="0" smtClean="0"/>
          </a:p>
          <a:p>
            <a:r>
              <a:rPr lang="fr-FR" sz="1100" dirty="0" smtClean="0"/>
              <a:t>L’insertion durable des personnes en </a:t>
            </a:r>
            <a:r>
              <a:rPr lang="fr-FR" sz="1100" b="1" dirty="0" smtClean="0"/>
              <a:t>situation de handicap </a:t>
            </a:r>
            <a:r>
              <a:rPr lang="fr-FR" sz="1100" dirty="0" smtClean="0"/>
              <a:t>et le </a:t>
            </a:r>
            <a:r>
              <a:rPr lang="fr-FR" sz="1100" b="1" dirty="0" smtClean="0"/>
              <a:t>développement</a:t>
            </a:r>
            <a:r>
              <a:rPr lang="fr-FR" sz="1100" dirty="0" smtClean="0"/>
              <a:t> de l’entreprise  sont devenus des engagements parfaitement intégrés dans la stratégie de l’</a:t>
            </a:r>
            <a:r>
              <a:rPr lang="fr-FR" sz="1100" dirty="0" smtClean="0">
                <a:solidFill>
                  <a:srgbClr val="0070C0"/>
                </a:solidFill>
              </a:rPr>
              <a:t>EA d’Amiens</a:t>
            </a:r>
            <a:r>
              <a:rPr lang="fr-FR" sz="1100" dirty="0" smtClean="0"/>
              <a:t>.</a:t>
            </a:r>
          </a:p>
          <a:p>
            <a:endParaRPr lang="fr-FR" sz="1100" dirty="0" smtClean="0"/>
          </a:p>
          <a:p>
            <a:r>
              <a:rPr lang="fr-FR" sz="1100" dirty="0" smtClean="0"/>
              <a:t>L’entreprise a été créé en </a:t>
            </a:r>
            <a:r>
              <a:rPr lang="fr-FR" sz="1400" b="1" dirty="0" smtClean="0"/>
              <a:t>1977</a:t>
            </a:r>
            <a:r>
              <a:rPr lang="fr-FR" sz="1100" dirty="0" smtClean="0"/>
              <a:t>, installée sur ce site en </a:t>
            </a:r>
            <a:r>
              <a:rPr lang="fr-FR" sz="1400" b="1" dirty="0" smtClean="0"/>
              <a:t>1980</a:t>
            </a:r>
            <a:r>
              <a:rPr lang="fr-FR" sz="1100" dirty="0" smtClean="0"/>
              <a:t> sur </a:t>
            </a:r>
            <a:r>
              <a:rPr lang="fr-FR" sz="1400" b="1" dirty="0" smtClean="0"/>
              <a:t>4000</a:t>
            </a:r>
            <a:r>
              <a:rPr lang="fr-FR" sz="1100" dirty="0" smtClean="0"/>
              <a:t> m², elle a fait l’acquisition d’un entrepôt de </a:t>
            </a:r>
            <a:r>
              <a:rPr lang="fr-FR" sz="1400" b="1" dirty="0" smtClean="0"/>
              <a:t>4200</a:t>
            </a:r>
            <a:r>
              <a:rPr lang="fr-FR" sz="1100" dirty="0" smtClean="0"/>
              <a:t> m² en </a:t>
            </a:r>
            <a:r>
              <a:rPr lang="fr-FR" sz="1400" b="1" dirty="0" smtClean="0"/>
              <a:t>1997</a:t>
            </a:r>
            <a:r>
              <a:rPr lang="fr-FR" sz="1100" dirty="0" smtClean="0"/>
              <a:t>.</a:t>
            </a:r>
          </a:p>
          <a:p>
            <a:endParaRPr lang="fr-FR" sz="1100" dirty="0" smtClean="0"/>
          </a:p>
          <a:p>
            <a:r>
              <a:rPr lang="fr-FR" sz="1100" dirty="0" smtClean="0"/>
              <a:t>Un site qui compte plus de </a:t>
            </a:r>
            <a:r>
              <a:rPr lang="fr-FR" sz="1400" b="1" dirty="0" smtClean="0"/>
              <a:t>100</a:t>
            </a:r>
            <a:r>
              <a:rPr lang="fr-FR" sz="1100" dirty="0" smtClean="0"/>
              <a:t> salariés </a:t>
            </a:r>
            <a:r>
              <a:rPr lang="fr-FR" sz="1100" b="1" dirty="0" smtClean="0"/>
              <a:t>expérimentés</a:t>
            </a:r>
            <a:r>
              <a:rPr lang="fr-FR" sz="1100" dirty="0" smtClean="0"/>
              <a:t> depuis </a:t>
            </a:r>
            <a:r>
              <a:rPr lang="fr-FR" sz="1400" b="1" dirty="0" smtClean="0"/>
              <a:t>1980</a:t>
            </a:r>
            <a:r>
              <a:rPr lang="fr-FR" sz="1100" dirty="0" smtClean="0"/>
              <a:t> sur les métiers et activités suivants: </a:t>
            </a:r>
          </a:p>
          <a:p>
            <a:endParaRPr lang="fr-FR" sz="1100" dirty="0" smtClean="0"/>
          </a:p>
          <a:p>
            <a:pPr>
              <a:buFont typeface="Wingdings" pitchFamily="2" charset="2"/>
              <a:buChar char="Ø"/>
            </a:pPr>
            <a:r>
              <a:rPr lang="fr-FR" sz="1100" dirty="0" smtClean="0"/>
              <a:t> Prestations et productions industrielles</a:t>
            </a:r>
          </a:p>
          <a:p>
            <a:pPr>
              <a:buFont typeface="Arial" pitchFamily="34" charset="0"/>
              <a:buChar char="•"/>
            </a:pPr>
            <a:r>
              <a:rPr lang="fr-FR" sz="1100" dirty="0" smtClean="0"/>
              <a:t> assemblage automobile</a:t>
            </a:r>
          </a:p>
          <a:p>
            <a:pPr>
              <a:buFont typeface="Arial" pitchFamily="34" charset="0"/>
              <a:buChar char="•"/>
            </a:pPr>
            <a:r>
              <a:rPr lang="fr-FR" sz="1100" dirty="0" smtClean="0"/>
              <a:t> contrôle et tri qualité</a:t>
            </a:r>
          </a:p>
          <a:p>
            <a:pPr>
              <a:buFont typeface="Arial" pitchFamily="34" charset="0"/>
              <a:buChar char="•"/>
            </a:pPr>
            <a:r>
              <a:rPr lang="fr-FR" sz="1100" dirty="0" smtClean="0"/>
              <a:t> câblage, connectique, coffret et armoire électrique…</a:t>
            </a:r>
          </a:p>
          <a:p>
            <a:pPr>
              <a:buFont typeface="Arial" pitchFamily="34" charset="0"/>
              <a:buChar char="•"/>
            </a:pPr>
            <a:r>
              <a:rPr lang="fr-FR" sz="1100" dirty="0" smtClean="0"/>
              <a:t> blister et thermoformage</a:t>
            </a:r>
          </a:p>
          <a:p>
            <a:pPr>
              <a:buFont typeface="Arial" pitchFamily="34" charset="0"/>
              <a:buChar char="•"/>
            </a:pPr>
            <a:r>
              <a:rPr lang="fr-FR" sz="1100" dirty="0" smtClean="0"/>
              <a:t> verrerie/ nettoyage et polissage de flacons de parfum</a:t>
            </a:r>
          </a:p>
          <a:p>
            <a:pPr>
              <a:buFont typeface="Arial" pitchFamily="34" charset="0"/>
              <a:buChar char="•"/>
            </a:pPr>
            <a:r>
              <a:rPr lang="fr-FR" sz="1100" dirty="0" smtClean="0"/>
              <a:t> reconditionnement de casques audio</a:t>
            </a:r>
          </a:p>
          <a:p>
            <a:pPr>
              <a:buFont typeface="Arial" pitchFamily="34" charset="0"/>
              <a:buChar char="•"/>
            </a:pPr>
            <a:endParaRPr lang="fr-FR" sz="1100" dirty="0" smtClean="0"/>
          </a:p>
          <a:p>
            <a:pPr>
              <a:buFont typeface="Wingdings" pitchFamily="2" charset="2"/>
              <a:buChar char="Ø"/>
            </a:pPr>
            <a:r>
              <a:rPr lang="fr-FR" sz="1100" dirty="0" smtClean="0"/>
              <a:t> Services aux entreprises et collectivités</a:t>
            </a:r>
          </a:p>
          <a:p>
            <a:pPr>
              <a:buFont typeface="Arial" pitchFamily="34" charset="0"/>
              <a:buChar char="•"/>
            </a:pPr>
            <a:r>
              <a:rPr lang="fr-FR" sz="1100" dirty="0" smtClean="0"/>
              <a:t> logistique (stockage, préparation de commandes, expéditions et inventaires)</a:t>
            </a:r>
          </a:p>
          <a:p>
            <a:pPr>
              <a:buFont typeface="Arial" pitchFamily="34" charset="0"/>
              <a:buChar char="•"/>
            </a:pPr>
            <a:r>
              <a:rPr lang="fr-FR" sz="1100" dirty="0" smtClean="0"/>
              <a:t> façonnage/ conditionnement/ mise sous plis</a:t>
            </a:r>
          </a:p>
          <a:p>
            <a:pPr>
              <a:buFont typeface="Arial" pitchFamily="34" charset="0"/>
              <a:buChar char="•"/>
            </a:pPr>
            <a:r>
              <a:rPr lang="fr-FR" sz="1100" dirty="0" smtClean="0"/>
              <a:t> prestations de services</a:t>
            </a:r>
          </a:p>
          <a:p>
            <a:endParaRPr lang="fr-FR" sz="11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1071546" y="1666852"/>
            <a:ext cx="20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Avant propos</a:t>
            </a:r>
          </a:p>
        </p:txBody>
      </p:sp>
      <p:pic>
        <p:nvPicPr>
          <p:cNvPr id="8" name="Image 7" descr="P8210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90" y="7667644"/>
            <a:ext cx="2286016" cy="1714512"/>
          </a:xfrm>
          <a:prstGeom prst="rect">
            <a:avLst/>
          </a:prstGeom>
        </p:spPr>
      </p:pic>
      <p:pic>
        <p:nvPicPr>
          <p:cNvPr id="9" name="Image 8" descr="P82100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94" y="7667644"/>
            <a:ext cx="2222448" cy="1714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56629" y="3395093"/>
            <a:ext cx="724269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 rot="20255734">
            <a:off x="4242483" y="2468922"/>
            <a:ext cx="1049747" cy="2977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214818" y="3524240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L’entrepôt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000108" y="7096140"/>
            <a:ext cx="2928958" cy="2143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857364" y="7881958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L’atelier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71546" y="1523976"/>
            <a:ext cx="5429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Vue aérienne de l’Entreprise Adaptée d’Amiens</a:t>
            </a:r>
            <a:endParaRPr lang="fr-FR" sz="1600" b="1" u="sng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71546" y="159541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Organigramme</a:t>
            </a:r>
            <a:endParaRPr lang="fr-FR" sz="1600" b="1" u="sng" dirty="0">
              <a:solidFill>
                <a:srgbClr val="0070C0"/>
              </a:solidFill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94" y="2452670"/>
            <a:ext cx="5500726" cy="7159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071546" y="1666852"/>
            <a:ext cx="307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Qui sommes-nous? </a:t>
            </a:r>
            <a:endParaRPr lang="fr-FR" sz="1600" b="1" u="sng" dirty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14356" y="2452670"/>
            <a:ext cx="52149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1100" dirty="0" smtClean="0"/>
              <a:t> Une association de </a:t>
            </a:r>
            <a:r>
              <a:rPr lang="fr-FR" sz="1100" b="1" dirty="0" smtClean="0"/>
              <a:t>loi </a:t>
            </a:r>
            <a:r>
              <a:rPr lang="fr-FR" sz="1400" b="1" dirty="0" smtClean="0"/>
              <a:t>1901</a:t>
            </a:r>
            <a:r>
              <a:rPr lang="fr-FR" sz="1100" dirty="0" smtClean="0"/>
              <a:t>, créée en </a:t>
            </a:r>
            <a:r>
              <a:rPr lang="fr-FR" sz="1400" b="1" dirty="0" smtClean="0"/>
              <a:t>1933</a:t>
            </a:r>
            <a:r>
              <a:rPr lang="fr-FR" sz="1100" dirty="0" smtClean="0"/>
              <a:t>, reconnue d’</a:t>
            </a:r>
            <a:r>
              <a:rPr lang="fr-FR" sz="1100" b="1" dirty="0" smtClean="0"/>
              <a:t>utilité</a:t>
            </a:r>
            <a:r>
              <a:rPr lang="fr-FR" sz="1100" dirty="0" smtClean="0"/>
              <a:t> publique.</a:t>
            </a:r>
          </a:p>
          <a:p>
            <a:endParaRPr lang="fr-FR" sz="1100" dirty="0" smtClean="0"/>
          </a:p>
          <a:p>
            <a:pPr>
              <a:buFont typeface="Wingdings" pitchFamily="2" charset="2"/>
              <a:buChar char="ü"/>
            </a:pPr>
            <a:r>
              <a:rPr lang="fr-FR" sz="1100" dirty="0" smtClean="0"/>
              <a:t> Par nature et par vocation, l’</a:t>
            </a:r>
            <a:r>
              <a:rPr lang="fr-FR" sz="1100" b="1" dirty="0" smtClean="0"/>
              <a:t>APF</a:t>
            </a:r>
            <a:r>
              <a:rPr lang="fr-FR" sz="1100" dirty="0" smtClean="0"/>
              <a:t> se consacre à la </a:t>
            </a:r>
            <a:r>
              <a:rPr lang="fr-FR" sz="1100" b="1" dirty="0" smtClean="0"/>
              <a:t>défense</a:t>
            </a:r>
            <a:r>
              <a:rPr lang="fr-FR" sz="1100" dirty="0" smtClean="0"/>
              <a:t> des personnes en situation de </a:t>
            </a:r>
            <a:r>
              <a:rPr lang="fr-FR" sz="1100" b="1" dirty="0" smtClean="0"/>
              <a:t>handicap</a:t>
            </a:r>
            <a:r>
              <a:rPr lang="fr-FR" sz="1100" dirty="0" smtClean="0"/>
              <a:t> moteur, à leur promotion professionnelle, sociale et humaine.</a:t>
            </a:r>
            <a:endParaRPr lang="fr-FR" sz="1100" dirty="0"/>
          </a:p>
        </p:txBody>
      </p:sp>
      <p:sp>
        <p:nvSpPr>
          <p:cNvPr id="9" name="ZoneTexte 8"/>
          <p:cNvSpPr txBox="1"/>
          <p:nvPr/>
        </p:nvSpPr>
        <p:spPr>
          <a:xfrm>
            <a:off x="1142984" y="4238620"/>
            <a:ext cx="371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Nos atouts </a:t>
            </a:r>
            <a:endParaRPr lang="fr-FR" sz="1600" b="1" u="sng" dirty="0">
              <a:solidFill>
                <a:srgbClr val="0070C0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785794" y="3952868"/>
            <a:ext cx="521497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714356" y="4953000"/>
            <a:ext cx="507209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1100" dirty="0" smtClean="0"/>
              <a:t> La force d’un groupe; + de </a:t>
            </a:r>
            <a:r>
              <a:rPr lang="fr-FR" sz="1400" b="1" dirty="0" smtClean="0"/>
              <a:t>1600</a:t>
            </a:r>
            <a:r>
              <a:rPr lang="fr-FR" sz="1100" b="1" dirty="0" smtClean="0"/>
              <a:t> salariés</a:t>
            </a:r>
          </a:p>
          <a:p>
            <a:pPr>
              <a:buFont typeface="Wingdings" pitchFamily="2" charset="2"/>
              <a:buChar char="ü"/>
            </a:pPr>
            <a:endParaRPr lang="fr-FR" sz="1100" dirty="0"/>
          </a:p>
          <a:p>
            <a:pPr>
              <a:buFont typeface="Wingdings" pitchFamily="2" charset="2"/>
              <a:buChar char="ü"/>
            </a:pPr>
            <a:r>
              <a:rPr lang="fr-FR" sz="1100" dirty="0" smtClean="0"/>
              <a:t> Une </a:t>
            </a:r>
            <a:r>
              <a:rPr lang="fr-FR" sz="1100" b="1" dirty="0" smtClean="0"/>
              <a:t>expérience</a:t>
            </a:r>
            <a:r>
              <a:rPr lang="fr-FR" sz="1100" dirty="0" smtClean="0"/>
              <a:t> de sous-traitance de plus de </a:t>
            </a:r>
            <a:r>
              <a:rPr lang="fr-FR" sz="1400" b="1" dirty="0" smtClean="0"/>
              <a:t>30</a:t>
            </a:r>
            <a:r>
              <a:rPr lang="fr-FR" sz="1100" b="1" dirty="0" smtClean="0"/>
              <a:t> ans</a:t>
            </a:r>
          </a:p>
          <a:p>
            <a:pPr>
              <a:buFont typeface="Wingdings" pitchFamily="2" charset="2"/>
              <a:buChar char="ü"/>
            </a:pPr>
            <a:endParaRPr lang="fr-FR" sz="1100" dirty="0"/>
          </a:p>
          <a:p>
            <a:pPr>
              <a:buFont typeface="Wingdings" pitchFamily="2" charset="2"/>
              <a:buChar char="ü"/>
            </a:pPr>
            <a:r>
              <a:rPr lang="fr-FR" sz="1100" dirty="0" smtClean="0"/>
              <a:t> Une forte </a:t>
            </a:r>
            <a:r>
              <a:rPr lang="fr-FR" sz="1100" b="1" dirty="0" smtClean="0"/>
              <a:t>réactivité</a:t>
            </a:r>
          </a:p>
          <a:p>
            <a:endParaRPr lang="fr-FR" sz="1100" dirty="0"/>
          </a:p>
          <a:p>
            <a:pPr>
              <a:buFont typeface="Wingdings" pitchFamily="2" charset="2"/>
              <a:buChar char="ü"/>
            </a:pPr>
            <a:r>
              <a:rPr lang="fr-FR" sz="1100" dirty="0"/>
              <a:t> </a:t>
            </a:r>
            <a:r>
              <a:rPr lang="fr-FR" sz="1100" dirty="0" smtClean="0"/>
              <a:t>Un coût </a:t>
            </a:r>
            <a:r>
              <a:rPr lang="fr-FR" sz="1100" b="1" dirty="0" smtClean="0"/>
              <a:t>compétitif</a:t>
            </a:r>
          </a:p>
          <a:p>
            <a:pPr>
              <a:buFont typeface="Wingdings" pitchFamily="2" charset="2"/>
              <a:buChar char="ü"/>
            </a:pPr>
            <a:endParaRPr lang="fr-FR" sz="1100" dirty="0"/>
          </a:p>
          <a:p>
            <a:pPr>
              <a:buFont typeface="Wingdings" pitchFamily="2" charset="2"/>
              <a:buChar char="ü"/>
            </a:pPr>
            <a:r>
              <a:rPr lang="fr-FR" sz="1100" dirty="0" smtClean="0"/>
              <a:t> Une entreprise </a:t>
            </a:r>
            <a:r>
              <a:rPr lang="fr-FR" sz="1100" b="1" dirty="0" smtClean="0"/>
              <a:t>certifiée</a:t>
            </a:r>
            <a:r>
              <a:rPr lang="fr-FR" sz="1100" dirty="0" smtClean="0"/>
              <a:t>;</a:t>
            </a:r>
          </a:p>
          <a:p>
            <a:pPr>
              <a:buFont typeface="Wingdings" pitchFamily="2" charset="2"/>
              <a:buChar char="ü"/>
            </a:pPr>
            <a:endParaRPr lang="fr-FR" sz="1100" dirty="0"/>
          </a:p>
          <a:p>
            <a:pPr>
              <a:buFont typeface="Wingdings" pitchFamily="2" charset="2"/>
              <a:buChar char="Ø"/>
            </a:pPr>
            <a:r>
              <a:rPr lang="fr-FR" sz="1100" dirty="0" smtClean="0"/>
              <a:t> </a:t>
            </a:r>
            <a:r>
              <a:rPr lang="fr-FR" sz="1100" b="1" dirty="0" smtClean="0"/>
              <a:t>ISO </a:t>
            </a:r>
            <a:r>
              <a:rPr lang="fr-FR" sz="1400" b="1" dirty="0" smtClean="0"/>
              <a:t>9001</a:t>
            </a:r>
            <a:r>
              <a:rPr lang="fr-FR" sz="1100" b="1" dirty="0" smtClean="0"/>
              <a:t> </a:t>
            </a:r>
            <a:r>
              <a:rPr lang="fr-FR" sz="1100" dirty="0" smtClean="0"/>
              <a:t>version</a:t>
            </a:r>
            <a:r>
              <a:rPr lang="fr-FR" sz="1100" b="1" dirty="0" smtClean="0"/>
              <a:t> </a:t>
            </a:r>
            <a:r>
              <a:rPr lang="fr-FR" sz="1400" b="1" dirty="0" smtClean="0"/>
              <a:t>2008</a:t>
            </a:r>
            <a:endParaRPr lang="fr-FR" sz="1100" b="1" dirty="0" smtClean="0"/>
          </a:p>
          <a:p>
            <a:pPr>
              <a:buFont typeface="Wingdings" pitchFamily="2" charset="2"/>
              <a:buChar char="Ø"/>
            </a:pPr>
            <a:r>
              <a:rPr lang="fr-FR" sz="1100" b="1" dirty="0"/>
              <a:t> </a:t>
            </a:r>
            <a:r>
              <a:rPr lang="fr-FR" sz="1100" b="1" dirty="0" smtClean="0"/>
              <a:t>ISO </a:t>
            </a:r>
            <a:r>
              <a:rPr lang="fr-FR" sz="1400" b="1" dirty="0" smtClean="0"/>
              <a:t>14001</a:t>
            </a:r>
            <a:r>
              <a:rPr lang="fr-FR" sz="1100" b="1" dirty="0" smtClean="0"/>
              <a:t> </a:t>
            </a:r>
            <a:r>
              <a:rPr lang="fr-FR" sz="1100" dirty="0" smtClean="0"/>
              <a:t>version</a:t>
            </a:r>
            <a:r>
              <a:rPr lang="fr-FR" sz="1100" b="1" dirty="0" smtClean="0"/>
              <a:t> </a:t>
            </a:r>
            <a:r>
              <a:rPr lang="fr-FR" sz="1400" b="1" dirty="0" smtClean="0"/>
              <a:t>2004</a:t>
            </a:r>
            <a:endParaRPr lang="fr-FR" sz="1100" b="1" dirty="0" smtClean="0"/>
          </a:p>
          <a:p>
            <a:pPr>
              <a:buFont typeface="Wingdings" pitchFamily="2" charset="2"/>
              <a:buChar char="Ø"/>
            </a:pPr>
            <a:r>
              <a:rPr lang="fr-FR" sz="1100" b="1" dirty="0"/>
              <a:t> </a:t>
            </a:r>
            <a:r>
              <a:rPr lang="fr-FR" sz="1100" b="1" dirty="0" smtClean="0"/>
              <a:t>OHSAS </a:t>
            </a:r>
            <a:r>
              <a:rPr lang="fr-FR" sz="1400" b="1" dirty="0" smtClean="0"/>
              <a:t>18001</a:t>
            </a:r>
            <a:r>
              <a:rPr lang="fr-FR" sz="1100" b="1" dirty="0" smtClean="0"/>
              <a:t> </a:t>
            </a:r>
            <a:r>
              <a:rPr lang="fr-FR" sz="1100" dirty="0" smtClean="0"/>
              <a:t>version</a:t>
            </a:r>
            <a:r>
              <a:rPr lang="fr-FR" sz="1100" b="1" dirty="0" smtClean="0"/>
              <a:t> </a:t>
            </a:r>
            <a:r>
              <a:rPr lang="fr-FR" sz="1400" b="1" dirty="0" smtClean="0"/>
              <a:t>2007</a:t>
            </a:r>
            <a:endParaRPr lang="fr-FR" sz="1100" b="1" dirty="0" smtClean="0"/>
          </a:p>
        </p:txBody>
      </p:sp>
      <p:cxnSp>
        <p:nvCxnSpPr>
          <p:cNvPr id="18" name="Connecteur droit 17"/>
          <p:cNvCxnSpPr/>
          <p:nvPr/>
        </p:nvCxnSpPr>
        <p:spPr>
          <a:xfrm>
            <a:off x="857232" y="7739082"/>
            <a:ext cx="514353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Afaq_9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84" y="8167710"/>
            <a:ext cx="1160298" cy="1071570"/>
          </a:xfrm>
          <a:prstGeom prst="rect">
            <a:avLst/>
          </a:prstGeom>
        </p:spPr>
      </p:pic>
      <p:pic>
        <p:nvPicPr>
          <p:cNvPr id="19" name="Image 18" descr="Afaq_14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96" y="8167710"/>
            <a:ext cx="1175128" cy="1085265"/>
          </a:xfrm>
          <a:prstGeom prst="rect">
            <a:avLst/>
          </a:prstGeom>
        </p:spPr>
      </p:pic>
      <p:pic>
        <p:nvPicPr>
          <p:cNvPr id="20" name="Image 19" descr="Afaq_18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46" y="8167710"/>
            <a:ext cx="1143008" cy="107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4097" name="Imag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42" y="2238356"/>
            <a:ext cx="2571744" cy="357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Imag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802" y="6024570"/>
            <a:ext cx="2925311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Imag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52" y="2238356"/>
            <a:ext cx="2551036" cy="359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071546" y="1595414"/>
            <a:ext cx="24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Nos certifications ISO</a:t>
            </a:r>
            <a:endParaRPr lang="fr-FR" sz="1600" b="1" u="sng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071546" y="1595414"/>
            <a:ext cx="2643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… Un secteur automobile</a:t>
            </a:r>
            <a:endParaRPr lang="fr-FR" sz="1600" b="1" u="sng" dirty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14356" y="2309794"/>
            <a:ext cx="521497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1100" dirty="0" smtClean="0"/>
              <a:t> L’activité a débuté en </a:t>
            </a:r>
            <a:r>
              <a:rPr lang="fr-FR" sz="1400" b="1" dirty="0" smtClean="0"/>
              <a:t>1990</a:t>
            </a:r>
            <a:r>
              <a:rPr lang="fr-FR" sz="1100" dirty="0" smtClean="0"/>
              <a:t> au sein de l’atelier.</a:t>
            </a:r>
          </a:p>
          <a:p>
            <a:pPr>
              <a:buFont typeface="Wingdings" pitchFamily="2" charset="2"/>
              <a:buChar char="ü"/>
            </a:pPr>
            <a:endParaRPr lang="fr-FR" sz="1100" dirty="0" smtClean="0"/>
          </a:p>
          <a:p>
            <a:pPr>
              <a:buFont typeface="Wingdings" pitchFamily="2" charset="2"/>
              <a:buChar char="ü"/>
            </a:pPr>
            <a:r>
              <a:rPr lang="fr-FR" sz="1100" dirty="0" smtClean="0"/>
              <a:t> L’</a:t>
            </a:r>
            <a:r>
              <a:rPr lang="fr-FR" sz="1100" b="1" dirty="0" smtClean="0"/>
              <a:t>assemblage</a:t>
            </a:r>
            <a:r>
              <a:rPr lang="fr-FR" sz="1100" dirty="0" smtClean="0"/>
              <a:t> de pièces automobile a été l’une des activités principales de l’atelier durant une vingtaine d’années. </a:t>
            </a:r>
          </a:p>
          <a:p>
            <a:pPr>
              <a:buFont typeface="Wingdings" pitchFamily="2" charset="2"/>
              <a:buChar char="ü"/>
            </a:pPr>
            <a:endParaRPr lang="fr-FR" sz="1100" dirty="0" smtClean="0"/>
          </a:p>
          <a:p>
            <a:pPr>
              <a:buFont typeface="Wingdings" pitchFamily="2" charset="2"/>
              <a:buChar char="ü"/>
            </a:pPr>
            <a:r>
              <a:rPr lang="fr-FR" sz="1100" dirty="0" smtClean="0"/>
              <a:t> Nous faisons également de la préparation de </a:t>
            </a:r>
            <a:r>
              <a:rPr lang="fr-FR" sz="1100" b="1" dirty="0" smtClean="0"/>
              <a:t>kits de vis </a:t>
            </a:r>
            <a:r>
              <a:rPr lang="fr-FR" sz="1100" dirty="0" smtClean="0"/>
              <a:t>pour Valeo VI depuis plus de </a:t>
            </a:r>
            <a:r>
              <a:rPr lang="fr-FR" sz="1400" b="1" dirty="0" smtClean="0"/>
              <a:t>20</a:t>
            </a:r>
            <a:r>
              <a:rPr lang="fr-FR" sz="1100" dirty="0" smtClean="0"/>
              <a:t> ans.</a:t>
            </a:r>
          </a:p>
          <a:p>
            <a:endParaRPr lang="fr-FR" sz="1100" dirty="0" smtClean="0"/>
          </a:p>
          <a:p>
            <a:pPr>
              <a:buFont typeface="Wingdings" pitchFamily="2" charset="2"/>
              <a:buChar char="ü"/>
            </a:pPr>
            <a:r>
              <a:rPr lang="fr-FR" sz="1100" dirty="0" smtClean="0"/>
              <a:t> En </a:t>
            </a:r>
            <a:r>
              <a:rPr lang="fr-FR" sz="1400" b="1" dirty="0" smtClean="0"/>
              <a:t>2011</a:t>
            </a:r>
            <a:r>
              <a:rPr lang="fr-FR" sz="1100" dirty="0" smtClean="0"/>
              <a:t>, nous avons mis en place des contrats de </a:t>
            </a:r>
            <a:r>
              <a:rPr lang="fr-FR" sz="1100" b="1" dirty="0" smtClean="0"/>
              <a:t>prestation de service </a:t>
            </a:r>
            <a:r>
              <a:rPr lang="fr-FR" sz="1100" dirty="0" smtClean="0"/>
              <a:t>sur site. Il y a aujourd’hui </a:t>
            </a:r>
            <a:r>
              <a:rPr lang="fr-FR" sz="1400" b="1" dirty="0" smtClean="0"/>
              <a:t>7</a:t>
            </a:r>
            <a:r>
              <a:rPr lang="fr-FR" sz="1100" dirty="0" smtClean="0"/>
              <a:t> personnes qui travaillent sur le site de </a:t>
            </a:r>
            <a:r>
              <a:rPr lang="fr-FR" sz="1100" b="1" dirty="0" smtClean="0"/>
              <a:t>Valeo Amiens</a:t>
            </a:r>
            <a:r>
              <a:rPr lang="fr-FR" sz="1100" dirty="0" smtClean="0"/>
              <a:t>.  </a:t>
            </a:r>
            <a:endParaRPr lang="fr-FR" sz="1100" dirty="0"/>
          </a:p>
        </p:txBody>
      </p:sp>
      <p:pic>
        <p:nvPicPr>
          <p:cNvPr id="8" name="Image 7" descr="000_17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04" y="6024570"/>
            <a:ext cx="2857496" cy="2143122"/>
          </a:xfrm>
          <a:prstGeom prst="rect">
            <a:avLst/>
          </a:prstGeom>
        </p:spPr>
      </p:pic>
      <p:pic>
        <p:nvPicPr>
          <p:cNvPr id="9" name="Image 8" descr="000_18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66" y="5453066"/>
            <a:ext cx="2357454" cy="3143272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642918" y="4667248"/>
            <a:ext cx="54292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.bm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2000240" cy="139575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E34AD-ACA7-4104-8A12-D3C055751A3D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071546" y="1666852"/>
            <a:ext cx="3429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>
                <a:solidFill>
                  <a:srgbClr val="0070C0"/>
                </a:solidFill>
              </a:rPr>
              <a:t>… Un secteur conditionnement</a:t>
            </a:r>
            <a:endParaRPr lang="fr-FR" sz="1600" b="1" u="sng" dirty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14356" y="2452670"/>
            <a:ext cx="535785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1100" dirty="0" smtClean="0"/>
              <a:t> L’activité a débuté en </a:t>
            </a:r>
            <a:r>
              <a:rPr lang="fr-FR" sz="1400" b="1" dirty="0" smtClean="0"/>
              <a:t>1981</a:t>
            </a:r>
            <a:r>
              <a:rPr lang="fr-FR" sz="1100" dirty="0" smtClean="0"/>
              <a:t> au sein de </a:t>
            </a:r>
            <a:r>
              <a:rPr lang="fr-FR" sz="1100" dirty="0" smtClean="0">
                <a:solidFill>
                  <a:srgbClr val="0070C0"/>
                </a:solidFill>
              </a:rPr>
              <a:t>l’Entreprise Adaptée d’Amiens.</a:t>
            </a:r>
          </a:p>
          <a:p>
            <a:pPr>
              <a:buFont typeface="Wingdings" pitchFamily="2" charset="2"/>
              <a:buChar char="ü"/>
            </a:pPr>
            <a:endParaRPr lang="fr-FR" sz="1100" dirty="0" smtClean="0"/>
          </a:p>
          <a:p>
            <a:pPr>
              <a:buFont typeface="Wingdings" pitchFamily="2" charset="2"/>
              <a:buChar char="ü"/>
            </a:pPr>
            <a:r>
              <a:rPr lang="fr-FR" sz="1100" dirty="0" smtClean="0"/>
              <a:t> Le secteur aura permis une </a:t>
            </a:r>
            <a:r>
              <a:rPr lang="fr-FR" sz="1100" b="1" dirty="0" smtClean="0"/>
              <a:t>trentaine</a:t>
            </a:r>
            <a:r>
              <a:rPr lang="fr-FR" sz="1100" dirty="0" smtClean="0"/>
              <a:t> de </a:t>
            </a:r>
            <a:r>
              <a:rPr lang="fr-FR" sz="1100" b="1" dirty="0" smtClean="0"/>
              <a:t>créations d’emplois </a:t>
            </a:r>
            <a:r>
              <a:rPr lang="fr-FR" sz="1100" dirty="0" smtClean="0"/>
              <a:t>dans l’atelier</a:t>
            </a:r>
          </a:p>
          <a:p>
            <a:pPr>
              <a:buFont typeface="Wingdings" pitchFamily="2" charset="2"/>
              <a:buChar char="ü"/>
            </a:pPr>
            <a:endParaRPr lang="fr-FR" sz="1100" dirty="0" smtClean="0"/>
          </a:p>
          <a:p>
            <a:pPr>
              <a:buFont typeface="Wingdings" pitchFamily="2" charset="2"/>
              <a:buChar char="ü"/>
            </a:pPr>
            <a:r>
              <a:rPr lang="fr-FR" sz="1100" dirty="0" smtClean="0"/>
              <a:t> L’achat de </a:t>
            </a:r>
            <a:r>
              <a:rPr lang="fr-FR" sz="1400" b="1" dirty="0" smtClean="0"/>
              <a:t>7</a:t>
            </a:r>
            <a:r>
              <a:rPr lang="fr-FR" sz="1100" b="1" dirty="0" smtClean="0"/>
              <a:t> machines </a:t>
            </a:r>
            <a:r>
              <a:rPr lang="fr-FR" sz="1100" dirty="0" smtClean="0"/>
              <a:t>a été nécessaire pour le démarrage: </a:t>
            </a:r>
          </a:p>
          <a:p>
            <a:pPr>
              <a:buFont typeface="Wingdings" pitchFamily="2" charset="2"/>
              <a:buChar char="Ø"/>
            </a:pPr>
            <a:r>
              <a:rPr lang="fr-FR" sz="1100" dirty="0" smtClean="0"/>
              <a:t> 4 </a:t>
            </a:r>
            <a:r>
              <a:rPr lang="fr-FR" sz="1100" b="1" dirty="0" err="1" smtClean="0"/>
              <a:t>thermoformeuses</a:t>
            </a:r>
            <a:r>
              <a:rPr lang="fr-FR" sz="1100" dirty="0" smtClean="0"/>
              <a:t> (pour former les coques PVC)</a:t>
            </a:r>
          </a:p>
          <a:p>
            <a:pPr>
              <a:buFont typeface="Wingdings" pitchFamily="2" charset="2"/>
              <a:buChar char="Ø"/>
            </a:pPr>
            <a:r>
              <a:rPr lang="fr-FR" sz="1100" dirty="0" smtClean="0"/>
              <a:t> 3 </a:t>
            </a:r>
            <a:r>
              <a:rPr lang="fr-FR" sz="1100" b="1" dirty="0" err="1" smtClean="0"/>
              <a:t>thermoscelleuses</a:t>
            </a:r>
            <a:r>
              <a:rPr lang="fr-FR" sz="1100" dirty="0" smtClean="0"/>
              <a:t> (pour sceller les coques PVC sur des cartes carton)</a:t>
            </a:r>
          </a:p>
          <a:p>
            <a:pPr>
              <a:buFont typeface="Wingdings" pitchFamily="2" charset="2"/>
              <a:buChar char="Ø"/>
            </a:pPr>
            <a:r>
              <a:rPr lang="fr-FR" sz="1100" dirty="0" smtClean="0"/>
              <a:t> 1 machine </a:t>
            </a:r>
            <a:r>
              <a:rPr lang="fr-FR" sz="1100" b="1" dirty="0" smtClean="0"/>
              <a:t>Haute Fréquence</a:t>
            </a:r>
            <a:r>
              <a:rPr lang="fr-FR" sz="1100" dirty="0" smtClean="0"/>
              <a:t> (pour  la soudure par électrodes de PVC sur PVC)</a:t>
            </a:r>
          </a:p>
          <a:p>
            <a:endParaRPr lang="fr-FR" sz="1100" dirty="0" smtClean="0"/>
          </a:p>
          <a:p>
            <a:pPr>
              <a:buFont typeface="Wingdings" pitchFamily="2" charset="2"/>
              <a:buChar char="ü"/>
            </a:pPr>
            <a:r>
              <a:rPr lang="fr-FR" sz="1100" dirty="0" smtClean="0"/>
              <a:t> Le secteur « conditionnement » s’est donc spécialisé dans le </a:t>
            </a:r>
            <a:r>
              <a:rPr lang="fr-FR" sz="1100" b="1" dirty="0" smtClean="0"/>
              <a:t>Blister</a:t>
            </a:r>
            <a:r>
              <a:rPr lang="fr-FR" sz="1100" dirty="0" smtClean="0"/>
              <a:t> (</a:t>
            </a:r>
            <a:r>
              <a:rPr lang="fr-FR" sz="1100" b="1" dirty="0" smtClean="0"/>
              <a:t>thermoformage</a:t>
            </a:r>
            <a:r>
              <a:rPr lang="fr-FR" sz="1100" dirty="0" smtClean="0"/>
              <a:t> de coques PVC), ainsi que le </a:t>
            </a:r>
            <a:r>
              <a:rPr lang="fr-FR" sz="1100" b="1" dirty="0" smtClean="0"/>
              <a:t>Skin Pack</a:t>
            </a:r>
            <a:r>
              <a:rPr lang="fr-FR" sz="1100" dirty="0" smtClean="0"/>
              <a:t> (type d‘emballage encarté où un, voire plusieurs produits sont placés sur un morceau de carton plat puis recouverts d’un film fin de plastique transparent).</a:t>
            </a:r>
          </a:p>
          <a:p>
            <a:pPr>
              <a:buFont typeface="Wingdings" pitchFamily="2" charset="2"/>
              <a:buChar char="Ø"/>
            </a:pPr>
            <a:endParaRPr lang="fr-FR" sz="1100" dirty="0" smtClean="0"/>
          </a:p>
          <a:p>
            <a:pPr>
              <a:buFont typeface="Wingdings" pitchFamily="2" charset="2"/>
              <a:buChar char="ü"/>
            </a:pPr>
            <a:r>
              <a:rPr lang="fr-FR" sz="1100" dirty="0" smtClean="0"/>
              <a:t> Nous avons travaillé, notamment, pour </a:t>
            </a:r>
            <a:r>
              <a:rPr lang="fr-FR" sz="1100" b="1" dirty="0" err="1" smtClean="0"/>
              <a:t>Varta</a:t>
            </a:r>
            <a:r>
              <a:rPr lang="fr-FR" sz="1100" dirty="0" smtClean="0"/>
              <a:t> (ampoules), </a:t>
            </a:r>
            <a:r>
              <a:rPr lang="fr-FR" sz="1100" b="1" dirty="0" smtClean="0"/>
              <a:t>Omega Pharma </a:t>
            </a:r>
            <a:r>
              <a:rPr lang="fr-FR" sz="1100" dirty="0" smtClean="0"/>
              <a:t>(parapharmacie), </a:t>
            </a:r>
            <a:r>
              <a:rPr lang="fr-FR" sz="1100" b="1" dirty="0" err="1" smtClean="0"/>
              <a:t>Cogefa</a:t>
            </a:r>
            <a:r>
              <a:rPr lang="fr-FR" sz="1100" dirty="0" smtClean="0"/>
              <a:t> (pièces automobiles), </a:t>
            </a:r>
            <a:r>
              <a:rPr lang="fr-FR" sz="1100" b="1" dirty="0" err="1" smtClean="0"/>
              <a:t>Pierrefeu</a:t>
            </a:r>
            <a:r>
              <a:rPr lang="fr-FR" sz="1100" dirty="0" smtClean="0"/>
              <a:t> (fournitures scolaires), </a:t>
            </a:r>
            <a:r>
              <a:rPr lang="fr-FR" sz="1100" b="1" dirty="0" err="1" smtClean="0"/>
              <a:t>Unither</a:t>
            </a:r>
            <a:r>
              <a:rPr lang="fr-FR" sz="1100" dirty="0" smtClean="0"/>
              <a:t> (emballage/</a:t>
            </a:r>
            <a:r>
              <a:rPr lang="fr-FR" sz="1100" dirty="0" err="1" smtClean="0"/>
              <a:t>rétractage</a:t>
            </a:r>
            <a:r>
              <a:rPr lang="fr-FR" sz="1100" dirty="0" smtClean="0"/>
              <a:t> par four d’un </a:t>
            </a:r>
            <a:r>
              <a:rPr lang="fr-FR" sz="1100" dirty="0" err="1" smtClean="0"/>
              <a:t>silver</a:t>
            </a:r>
            <a:r>
              <a:rPr lang="fr-FR" sz="1100" dirty="0" smtClean="0"/>
              <a:t> de sérum physiologique), </a:t>
            </a:r>
            <a:r>
              <a:rPr lang="fr-FR" sz="1100" b="1" dirty="0" err="1" smtClean="0"/>
              <a:t>Fujifilm</a:t>
            </a:r>
            <a:r>
              <a:rPr lang="fr-FR" sz="1100" dirty="0" smtClean="0"/>
              <a:t>, </a:t>
            </a:r>
            <a:r>
              <a:rPr lang="fr-FR" sz="1100" b="1" dirty="0" smtClean="0"/>
              <a:t>Henkel</a:t>
            </a:r>
            <a:r>
              <a:rPr lang="fr-FR" sz="1100" dirty="0" smtClean="0"/>
              <a:t>, </a:t>
            </a:r>
            <a:r>
              <a:rPr lang="fr-FR" sz="1100" b="1" dirty="0" err="1" smtClean="0"/>
              <a:t>Musidisc</a:t>
            </a:r>
            <a:r>
              <a:rPr lang="fr-FR" sz="1100" dirty="0" smtClean="0"/>
              <a:t>, </a:t>
            </a:r>
            <a:r>
              <a:rPr lang="fr-FR" sz="1100" b="1" dirty="0" err="1" smtClean="0"/>
              <a:t>Cyclam</a:t>
            </a:r>
            <a:r>
              <a:rPr lang="fr-FR" sz="1100" dirty="0" smtClean="0"/>
              <a:t>, </a:t>
            </a:r>
            <a:r>
              <a:rPr lang="fr-FR" sz="1100" b="1" dirty="0" err="1" smtClean="0"/>
              <a:t>Mastrad</a:t>
            </a:r>
            <a:r>
              <a:rPr lang="fr-FR" sz="1100" dirty="0" smtClean="0"/>
              <a:t>, …</a:t>
            </a:r>
            <a:endParaRPr lang="fr-FR" sz="1100" dirty="0"/>
          </a:p>
        </p:txBody>
      </p:sp>
      <p:pic>
        <p:nvPicPr>
          <p:cNvPr id="8" name="Image 7" descr="000_17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66" y="6810388"/>
            <a:ext cx="2786082" cy="2089562"/>
          </a:xfrm>
          <a:prstGeom prst="rect">
            <a:avLst/>
          </a:prstGeom>
        </p:spPr>
      </p:pic>
      <p:pic>
        <p:nvPicPr>
          <p:cNvPr id="9" name="Image 8" descr="000_17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3314" y="6810388"/>
            <a:ext cx="2786082" cy="2089562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642918" y="6167446"/>
            <a:ext cx="5572164" cy="158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6771</TotalTime>
  <Words>1161</Words>
  <Application>Microsoft Office PowerPoint</Application>
  <PresentationFormat>Format A4 (210 x 297 mm)</PresentationFormat>
  <Paragraphs>267</Paragraphs>
  <Slides>22</Slides>
  <Notes>21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22</vt:i4>
      </vt:variant>
    </vt:vector>
  </HeadingPairs>
  <TitlesOfParts>
    <vt:vector size="26" baseType="lpstr">
      <vt:lpstr>Débit</vt:lpstr>
      <vt:lpstr>Présentation</vt:lpstr>
      <vt:lpstr>Acrobat Document</vt:lpstr>
      <vt:lpstr>Image bitmap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 </dc:creator>
  <cp:lastModifiedBy> </cp:lastModifiedBy>
  <cp:revision>51</cp:revision>
  <dcterms:created xsi:type="dcterms:W3CDTF">2013-04-08T08:46:06Z</dcterms:created>
  <dcterms:modified xsi:type="dcterms:W3CDTF">2013-09-19T14:36:22Z</dcterms:modified>
</cp:coreProperties>
</file>